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4"/>
  </p:notesMasterIdLst>
  <p:sldIdLst>
    <p:sldId id="256" r:id="rId3"/>
    <p:sldId id="364" r:id="rId5"/>
    <p:sldId id="371" r:id="rId6"/>
    <p:sldId id="386" r:id="rId7"/>
    <p:sldId id="366" r:id="rId8"/>
    <p:sldId id="423" r:id="rId9"/>
    <p:sldId id="383" r:id="rId10"/>
    <p:sldId id="365" r:id="rId11"/>
    <p:sldId id="384" r:id="rId12"/>
    <p:sldId id="424" r:id="rId13"/>
    <p:sldId id="425" r:id="rId14"/>
    <p:sldId id="373" r:id="rId15"/>
    <p:sldId id="377" r:id="rId16"/>
    <p:sldId id="378" r:id="rId17"/>
    <p:sldId id="379" r:id="rId18"/>
    <p:sldId id="381" r:id="rId19"/>
    <p:sldId id="382" r:id="rId20"/>
    <p:sldId id="426" r:id="rId21"/>
    <p:sldId id="380" r:id="rId22"/>
    <p:sldId id="438" r:id="rId23"/>
    <p:sldId id="287" r:id="rId24"/>
  </p:sldIdLst>
  <p:sldSz cx="12192000" cy="6858000"/>
  <p:notesSz cx="6858000" cy="9144000"/>
  <p:custDataLst>
    <p:tags r:id="rId29"/>
  </p:custDataLst>
  <p:defaultTextStyle>
    <a:defPPr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11" userDrawn="1">
          <p15:clr>
            <a:srgbClr val="A4A3A4"/>
          </p15:clr>
        </p15:guide>
        <p15:guide id="2" pos="3771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518025989" name="MISSchildless" initials="M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1D1D1"/>
    <a:srgbClr val="C3CBC8"/>
    <a:srgbClr val="AEBEB8"/>
    <a:srgbClr val="8DA59A"/>
    <a:srgbClr val="567265"/>
    <a:srgbClr val="2F4B3D"/>
    <a:srgbClr val="D9D9D9"/>
    <a:srgbClr val="E0E0E0"/>
    <a:srgbClr val="C7CFCC"/>
    <a:srgbClr val="B0BC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62" autoAdjust="0"/>
    <p:restoredTop sz="93898" autoAdjust="0"/>
  </p:normalViewPr>
  <p:slideViewPr>
    <p:cSldViewPr snapToGrid="0" snapToObjects="1" showGuides="1">
      <p:cViewPr varScale="1">
        <p:scale>
          <a:sx n="107" d="100"/>
          <a:sy n="107" d="100"/>
        </p:scale>
        <p:origin x="864" y="114"/>
      </p:cViewPr>
      <p:guideLst>
        <p:guide orient="horz" pos="2111"/>
        <p:guide pos="377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9" Type="http://schemas.openxmlformats.org/officeDocument/2006/relationships/tags" Target="tags/tag3.xml"/><Relationship Id="rId28" Type="http://schemas.openxmlformats.org/officeDocument/2006/relationships/commentAuthors" Target="commentAuthors.xml"/><Relationship Id="rId27" Type="http://schemas.openxmlformats.org/officeDocument/2006/relationships/tableStyles" Target="tableStyles.xml"/><Relationship Id="rId26" Type="http://schemas.openxmlformats.org/officeDocument/2006/relationships/viewProps" Target="viewProps.xml"/><Relationship Id="rId25" Type="http://schemas.openxmlformats.org/officeDocument/2006/relationships/presProps" Target="presProps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5188DB-E110-407B-9440-9ACEF812DCF2}" type="datetimeFigureOut">
              <a:rPr lang="it-IT" smtClean="0"/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Modifica gli stili del testo dello schema</a:t>
            </a:r>
            <a:endParaRPr lang="it-IT"/>
          </a:p>
          <a:p>
            <a:pPr lvl="1"/>
            <a:r>
              <a:rPr lang="it-IT"/>
              <a:t>Secondo livello</a:t>
            </a:r>
            <a:endParaRPr lang="it-IT"/>
          </a:p>
          <a:p>
            <a:pPr lvl="2"/>
            <a:r>
              <a:rPr lang="it-IT"/>
              <a:t>Terzo livello</a:t>
            </a:r>
            <a:endParaRPr lang="it-IT"/>
          </a:p>
          <a:p>
            <a:pPr lvl="3"/>
            <a:r>
              <a:rPr lang="it-IT"/>
              <a:t>Quarto livello</a:t>
            </a:r>
            <a:endParaRPr lang="it-IT"/>
          </a:p>
          <a:p>
            <a:pPr lvl="4"/>
            <a:r>
              <a:rPr lang="it-IT"/>
              <a:t>Quinto livello</a:t>
            </a:r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3B134D-6C7A-430A-BB71-A42B112EB595}" type="slidenum">
              <a:rPr lang="it-IT" smtClean="0"/>
            </a:fld>
            <a:endParaRPr 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3B134D-6C7A-430A-BB71-A42B112EB595}" type="slidenum">
              <a:rPr lang="it-IT" smtClean="0"/>
            </a:fld>
            <a:endParaRPr lang="it-IT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/>
          <p:cNvPicPr>
            <a:picLocks noChangeAspect="1"/>
          </p:cNvPicPr>
          <p:nvPr userDrawn="1"/>
        </p:nvPicPr>
        <p:blipFill rotWithShape="1">
          <a:blip r:embed="rId2"/>
          <a:srcRect t="13949"/>
          <a:stretch>
            <a:fillRect/>
          </a:stretch>
        </p:blipFill>
        <p:spPr>
          <a:xfrm>
            <a:off x="-751561" y="1"/>
            <a:ext cx="8069335" cy="6050071"/>
          </a:xfrm>
          <a:prstGeom prst="rect">
            <a:avLst/>
          </a:prstGeom>
        </p:spPr>
      </p:pic>
      <p:sp>
        <p:nvSpPr>
          <p:cNvPr id="168" name="Rettangolo 167"/>
          <p:cNvSpPr/>
          <p:nvPr userDrawn="1"/>
        </p:nvSpPr>
        <p:spPr>
          <a:xfrm>
            <a:off x="0" y="5118101"/>
            <a:ext cx="12192000" cy="1739899"/>
          </a:xfrm>
          <a:prstGeom prst="rect">
            <a:avLst/>
          </a:prstGeom>
          <a:solidFill>
            <a:srgbClr val="36725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 hasCustomPrompt="1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  <a:endParaRPr lang="it-IT"/>
          </a:p>
        </p:txBody>
      </p:sp>
      <p:sp>
        <p:nvSpPr>
          <p:cNvPr id="3" name="Segnaposto immagine 2"/>
          <p:cNvSpPr>
            <a:spLocks noGrp="1"/>
          </p:cNvSpPr>
          <p:nvPr>
            <p:ph type="pic" idx="1" hasCustomPrompt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it-IT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 hasCustomPrompt="1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  <a:endParaRPr lang="it-IT"/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</a:fld>
            <a:endParaRPr lang="it-IT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  <a:endParaRPr lang="it-IT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  <a:endParaRPr lang="it-IT"/>
          </a:p>
          <a:p>
            <a:pPr lvl="1"/>
            <a:r>
              <a:rPr lang="it-IT"/>
              <a:t>Secondo livello</a:t>
            </a:r>
            <a:endParaRPr lang="it-IT"/>
          </a:p>
          <a:p>
            <a:pPr lvl="2"/>
            <a:r>
              <a:rPr lang="it-IT"/>
              <a:t>Terzo livello</a:t>
            </a:r>
            <a:endParaRPr lang="it-IT"/>
          </a:p>
          <a:p>
            <a:pPr lvl="3"/>
            <a:r>
              <a:rPr lang="it-IT"/>
              <a:t>Quarto livello</a:t>
            </a:r>
            <a:endParaRPr lang="it-IT"/>
          </a:p>
          <a:p>
            <a:pPr lvl="4"/>
            <a:r>
              <a:rPr lang="it-IT"/>
              <a:t>Quinto livello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</a:fld>
            <a:endParaRPr lang="it-IT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 hasCustomPrompt="1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  <a:endParaRPr lang="it-IT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 hasCustomPrompt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  <a:endParaRPr lang="it-IT"/>
          </a:p>
          <a:p>
            <a:pPr lvl="1"/>
            <a:r>
              <a:rPr lang="it-IT"/>
              <a:t>Secondo livello</a:t>
            </a:r>
            <a:endParaRPr lang="it-IT"/>
          </a:p>
          <a:p>
            <a:pPr lvl="2"/>
            <a:r>
              <a:rPr lang="it-IT"/>
              <a:t>Terzo livello</a:t>
            </a:r>
            <a:endParaRPr lang="it-IT"/>
          </a:p>
          <a:p>
            <a:pPr lvl="3"/>
            <a:r>
              <a:rPr lang="it-IT"/>
              <a:t>Quarto livello</a:t>
            </a:r>
            <a:endParaRPr lang="it-IT"/>
          </a:p>
          <a:p>
            <a:pPr lvl="4"/>
            <a:r>
              <a:rPr lang="it-IT"/>
              <a:t>Quinto livello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</a:fld>
            <a:endParaRPr lang="it-IT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Rettangolo 252"/>
          <p:cNvSpPr/>
          <p:nvPr userDrawn="1"/>
        </p:nvSpPr>
        <p:spPr>
          <a:xfrm>
            <a:off x="0" y="1"/>
            <a:ext cx="12192000" cy="1269904"/>
          </a:xfrm>
          <a:prstGeom prst="rect">
            <a:avLst/>
          </a:prstGeom>
          <a:solidFill>
            <a:srgbClr val="36725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/>
          </a:p>
        </p:txBody>
      </p:sp>
      <p:sp>
        <p:nvSpPr>
          <p:cNvPr id="2" name="Titolo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it-IT"/>
              <a:t>Fare clic per modificare lo stile del titolo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 hasCustomPrompt="1"/>
          </p:nvPr>
        </p:nvSpPr>
        <p:spPr>
          <a:xfrm>
            <a:off x="609600" y="1600201"/>
            <a:ext cx="11098301" cy="4525963"/>
          </a:xfrm>
        </p:spPr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it-IT" dirty="0"/>
              <a:t>Fare clic per modificare stili del testo dello schema</a:t>
            </a:r>
            <a:endParaRPr lang="it-IT" dirty="0"/>
          </a:p>
          <a:p>
            <a:pPr lvl="1"/>
            <a:r>
              <a:rPr lang="it-IT" dirty="0"/>
              <a:t>Secondo livello</a:t>
            </a:r>
            <a:endParaRPr lang="it-IT" dirty="0"/>
          </a:p>
          <a:p>
            <a:pPr lvl="2"/>
            <a:r>
              <a:rPr lang="it-IT" dirty="0"/>
              <a:t>Terzo livello</a:t>
            </a:r>
            <a:endParaRPr lang="it-IT" dirty="0"/>
          </a:p>
          <a:p>
            <a:pPr lvl="3"/>
            <a:r>
              <a:rPr lang="it-IT" dirty="0"/>
              <a:t>Quarto livello</a:t>
            </a:r>
            <a:endParaRPr lang="it-IT" dirty="0"/>
          </a:p>
          <a:p>
            <a:pPr lvl="4"/>
            <a:r>
              <a:rPr lang="it-IT" dirty="0"/>
              <a:t>Quinto livello</a:t>
            </a:r>
            <a:endParaRPr lang="it-IT" dirty="0"/>
          </a:p>
        </p:txBody>
      </p:sp>
      <p:sp>
        <p:nvSpPr>
          <p:cNvPr id="129" name="Rettangolo 128"/>
          <p:cNvSpPr/>
          <p:nvPr userDrawn="1"/>
        </p:nvSpPr>
        <p:spPr>
          <a:xfrm>
            <a:off x="0" y="6126163"/>
            <a:ext cx="12192000" cy="731837"/>
          </a:xfrm>
          <a:prstGeom prst="rect">
            <a:avLst/>
          </a:prstGeom>
          <a:solidFill>
            <a:srgbClr val="36725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/>
          </a:p>
        </p:txBody>
      </p:sp>
      <p:sp>
        <p:nvSpPr>
          <p:cNvPr id="130" name="CasellaDiTesto 129"/>
          <p:cNvSpPr txBox="1"/>
          <p:nvPr userDrawn="1"/>
        </p:nvSpPr>
        <p:spPr>
          <a:xfrm>
            <a:off x="210371" y="6363506"/>
            <a:ext cx="24359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b="1" dirty="0">
                <a:solidFill>
                  <a:srgbClr val="FFFFFF"/>
                </a:solidFill>
                <a:latin typeface="Arial" panose="020B0704020202020204"/>
                <a:cs typeface="Arial" panose="020B0704020202020204"/>
              </a:rPr>
              <a:t>Nome Cognome Autore</a:t>
            </a:r>
            <a:r>
              <a:rPr lang="it-IT" sz="1200" b="1" baseline="0" dirty="0">
                <a:solidFill>
                  <a:srgbClr val="FFFFFF"/>
                </a:solidFill>
                <a:latin typeface="Arial" panose="020B0704020202020204"/>
                <a:cs typeface="Arial" panose="020B0704020202020204"/>
              </a:rPr>
              <a:t> – DEIB</a:t>
            </a:r>
            <a:endParaRPr lang="it-IT" sz="1200" b="1" dirty="0">
              <a:solidFill>
                <a:srgbClr val="FFFFFF"/>
              </a:solidFill>
              <a:latin typeface="Arial" panose="020B0704020202020204"/>
              <a:cs typeface="Arial" panose="020B0704020202020204"/>
            </a:endParaRPr>
          </a:p>
        </p:txBody>
      </p:sp>
      <p:grpSp>
        <p:nvGrpSpPr>
          <p:cNvPr id="132" name="Gruppo 131"/>
          <p:cNvGrpSpPr/>
          <p:nvPr userDrawn="1"/>
        </p:nvGrpSpPr>
        <p:grpSpPr>
          <a:xfrm>
            <a:off x="64010" y="1089904"/>
            <a:ext cx="12048863" cy="180000"/>
            <a:chOff x="1218340" y="275867"/>
            <a:chExt cx="17715122" cy="567843"/>
          </a:xfrm>
        </p:grpSpPr>
        <p:cxnSp>
          <p:nvCxnSpPr>
            <p:cNvPr id="133" name="Connettore 1 132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ttore 1 133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ttore 1 134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ttore 1 135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nettore 1 136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ttore 1 137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ttore 1 138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nettore 1 139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onnettore 1 140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nettore 1 141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Connettore 1 142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nettore 1 143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onnettore 1 144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nettore 1 145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ttore 1 146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nettore 1 147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nettore 1 148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nettore 1 149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nettore 1 150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Connettore 1 151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Connettore 1 152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Connettore 1 153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nettore 1 154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nettore 1 155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ttore 1 156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nettore 1 157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nettore 1 158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Connettore 1 159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onnettore 1 160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Connettore 1 161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Connettore 1 162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Connettore 1 163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nettore 1 164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nettore 1 165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nettore 1 166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nettore 1 167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onnettore 1 168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onnettore 1 169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4" name="Picture 2" descr="Y:\IMMAGINE _COORDINATA_2014\PPT\modello1\loghi_PNG\03_Polimi_logotipo_bandiera-1riga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6531" y="6346379"/>
            <a:ext cx="3706832" cy="289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Immagine 25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567847" y="285759"/>
            <a:ext cx="7719443" cy="6725940"/>
          </a:xfrm>
          <a:prstGeom prst="rect">
            <a:avLst/>
          </a:prstGeom>
        </p:spPr>
      </p:pic>
      <p:sp>
        <p:nvSpPr>
          <p:cNvPr id="253" name="Rettangolo 252"/>
          <p:cNvSpPr/>
          <p:nvPr userDrawn="1"/>
        </p:nvSpPr>
        <p:spPr>
          <a:xfrm>
            <a:off x="0" y="1"/>
            <a:ext cx="12192000" cy="1269904"/>
          </a:xfrm>
          <a:prstGeom prst="rect">
            <a:avLst/>
          </a:prstGeom>
          <a:solidFill>
            <a:srgbClr val="36725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/>
          </a:p>
        </p:txBody>
      </p:sp>
      <p:sp>
        <p:nvSpPr>
          <p:cNvPr id="129" name="Rettangolo 128"/>
          <p:cNvSpPr/>
          <p:nvPr userDrawn="1"/>
        </p:nvSpPr>
        <p:spPr>
          <a:xfrm>
            <a:off x="0" y="6126163"/>
            <a:ext cx="12192000" cy="731837"/>
          </a:xfrm>
          <a:prstGeom prst="rect">
            <a:avLst/>
          </a:prstGeom>
          <a:solidFill>
            <a:srgbClr val="36725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/>
          </a:p>
        </p:txBody>
      </p:sp>
      <p:grpSp>
        <p:nvGrpSpPr>
          <p:cNvPr id="132" name="Gruppo 131"/>
          <p:cNvGrpSpPr/>
          <p:nvPr userDrawn="1"/>
        </p:nvGrpSpPr>
        <p:grpSpPr>
          <a:xfrm>
            <a:off x="64010" y="1089904"/>
            <a:ext cx="12048863" cy="180000"/>
            <a:chOff x="1218340" y="275867"/>
            <a:chExt cx="17715122" cy="567843"/>
          </a:xfrm>
        </p:grpSpPr>
        <p:cxnSp>
          <p:nvCxnSpPr>
            <p:cNvPr id="133" name="Connettore 1 132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ttore 1 133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ttore 1 134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ttore 1 135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nettore 1 136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ttore 1 137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ttore 1 138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nettore 1 139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onnettore 1 140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nettore 1 141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Connettore 1 142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nettore 1 143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onnettore 1 144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nettore 1 145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ttore 1 146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nettore 1 147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nettore 1 148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nettore 1 149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nettore 1 150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Connettore 1 151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Connettore 1 152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Connettore 1 153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nettore 1 154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nettore 1 155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ttore 1 156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nettore 1 157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nettore 1 158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Connettore 1 159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onnettore 1 160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Connettore 1 161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Connettore 1 162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Connettore 1 163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nettore 1 164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nettore 1 165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nettore 1 166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nettore 1 167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onnettore 1 168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onnettore 1 169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4" name="Picture 2" descr="Y:\IMMAGINE _COORDINATA_2014\PPT\modello1\loghi_PNG\03_Polimi_logotipo_bandiera-1riga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6531" y="6346379"/>
            <a:ext cx="3706832" cy="289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0" name="CasellaDiTesto 129"/>
          <p:cNvSpPr txBox="1"/>
          <p:nvPr userDrawn="1"/>
        </p:nvSpPr>
        <p:spPr>
          <a:xfrm>
            <a:off x="210371" y="6363506"/>
            <a:ext cx="24416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b="1" dirty="0">
                <a:solidFill>
                  <a:srgbClr val="FFFFFF"/>
                </a:solidFill>
                <a:latin typeface="Arial" panose="020B0704020202020204"/>
                <a:cs typeface="Arial" panose="020B0704020202020204"/>
              </a:rPr>
              <a:t>Nome Cognome Autore</a:t>
            </a:r>
            <a:r>
              <a:rPr lang="it-IT" sz="1200" b="1" baseline="0" dirty="0">
                <a:solidFill>
                  <a:srgbClr val="FFFFFF"/>
                </a:solidFill>
                <a:latin typeface="Arial" panose="020B0704020202020204"/>
                <a:cs typeface="Arial" panose="020B0704020202020204"/>
              </a:rPr>
              <a:t> – DEIB</a:t>
            </a:r>
            <a:endParaRPr lang="it-IT" sz="1200" b="1" dirty="0">
              <a:solidFill>
                <a:srgbClr val="FFFFFF"/>
              </a:solidFill>
              <a:latin typeface="Arial" panose="020B0704020202020204"/>
              <a:cs typeface="Arial" panose="020B0704020202020204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 hasCustomPrompt="1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/>
              <a:t>Fare clic per modificare lo stile del titolo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idx="1" hasCustomPrompt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stili del testo dello schema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</a:fld>
            <a:endParaRPr lang="it-IT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sz="half" idx="1" hasCustomPrompt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  <a:endParaRPr lang="it-IT"/>
          </a:p>
          <a:p>
            <a:pPr lvl="1"/>
            <a:r>
              <a:rPr lang="it-IT"/>
              <a:t>Secondo livello</a:t>
            </a:r>
            <a:endParaRPr lang="it-IT"/>
          </a:p>
          <a:p>
            <a:pPr lvl="2"/>
            <a:r>
              <a:rPr lang="it-IT"/>
              <a:t>Terzo livello</a:t>
            </a:r>
            <a:endParaRPr lang="it-IT"/>
          </a:p>
          <a:p>
            <a:pPr lvl="3"/>
            <a:r>
              <a:rPr lang="it-IT"/>
              <a:t>Quarto livello</a:t>
            </a:r>
            <a:endParaRPr lang="it-IT"/>
          </a:p>
          <a:p>
            <a:pPr lvl="4"/>
            <a:r>
              <a:rPr lang="it-IT"/>
              <a:t>Quinto livello</a:t>
            </a:r>
            <a:endParaRPr lang="it-IT"/>
          </a:p>
        </p:txBody>
      </p:sp>
      <p:sp>
        <p:nvSpPr>
          <p:cNvPr id="4" name="Segnaposto contenuto 3"/>
          <p:cNvSpPr>
            <a:spLocks noGrp="1"/>
          </p:cNvSpPr>
          <p:nvPr>
            <p:ph sz="half" idx="2" hasCustomPrompt="1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  <a:endParaRPr lang="it-IT"/>
          </a:p>
          <a:p>
            <a:pPr lvl="1"/>
            <a:r>
              <a:rPr lang="it-IT"/>
              <a:t>Secondo livello</a:t>
            </a:r>
            <a:endParaRPr lang="it-IT"/>
          </a:p>
          <a:p>
            <a:pPr lvl="2"/>
            <a:r>
              <a:rPr lang="it-IT"/>
              <a:t>Terzo livello</a:t>
            </a:r>
            <a:endParaRPr lang="it-IT"/>
          </a:p>
          <a:p>
            <a:pPr lvl="3"/>
            <a:r>
              <a:rPr lang="it-IT"/>
              <a:t>Quarto livello</a:t>
            </a:r>
            <a:endParaRPr lang="it-IT"/>
          </a:p>
          <a:p>
            <a:pPr lvl="4"/>
            <a:r>
              <a:rPr lang="it-IT"/>
              <a:t>Quinto livello</a:t>
            </a:r>
            <a:endParaRPr lang="it-IT"/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</a:fld>
            <a:endParaRPr lang="it-IT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idx="1" hasCustomPrompt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  <a:endParaRPr lang="it-IT"/>
          </a:p>
        </p:txBody>
      </p:sp>
      <p:sp>
        <p:nvSpPr>
          <p:cNvPr id="4" name="Segnaposto contenuto 3"/>
          <p:cNvSpPr>
            <a:spLocks noGrp="1"/>
          </p:cNvSpPr>
          <p:nvPr>
            <p:ph sz="half" idx="2" hasCustomPrompt="1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  <a:endParaRPr lang="it-IT"/>
          </a:p>
          <a:p>
            <a:pPr lvl="1"/>
            <a:r>
              <a:rPr lang="it-IT"/>
              <a:t>Secondo livello</a:t>
            </a:r>
            <a:endParaRPr lang="it-IT"/>
          </a:p>
          <a:p>
            <a:pPr lvl="2"/>
            <a:r>
              <a:rPr lang="it-IT"/>
              <a:t>Terzo livello</a:t>
            </a:r>
            <a:endParaRPr lang="it-IT"/>
          </a:p>
          <a:p>
            <a:pPr lvl="3"/>
            <a:r>
              <a:rPr lang="it-IT"/>
              <a:t>Quarto livello</a:t>
            </a:r>
            <a:endParaRPr lang="it-IT"/>
          </a:p>
          <a:p>
            <a:pPr lvl="4"/>
            <a:r>
              <a:rPr lang="it-IT"/>
              <a:t>Quinto livello</a:t>
            </a:r>
            <a:endParaRPr lang="it-IT"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 hasCustomPrompt="1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  <a:endParaRPr lang="it-IT"/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 hasCustomPrompt="1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  <a:endParaRPr lang="it-IT"/>
          </a:p>
          <a:p>
            <a:pPr lvl="1"/>
            <a:r>
              <a:rPr lang="it-IT"/>
              <a:t>Secondo livello</a:t>
            </a:r>
            <a:endParaRPr lang="it-IT"/>
          </a:p>
          <a:p>
            <a:pPr lvl="2"/>
            <a:r>
              <a:rPr lang="it-IT"/>
              <a:t>Terzo livello</a:t>
            </a:r>
            <a:endParaRPr lang="it-IT"/>
          </a:p>
          <a:p>
            <a:pPr lvl="3"/>
            <a:r>
              <a:rPr lang="it-IT"/>
              <a:t>Quarto livello</a:t>
            </a:r>
            <a:endParaRPr lang="it-IT"/>
          </a:p>
          <a:p>
            <a:pPr lvl="4"/>
            <a:r>
              <a:rPr lang="it-IT"/>
              <a:t>Quinto livello</a:t>
            </a:r>
            <a:endParaRPr lang="it-IT"/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</a:fld>
            <a:endParaRPr lang="it-IT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</a:fld>
            <a:endParaRPr lang="it-IT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</a:fld>
            <a:endParaRPr lang="it-IT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 hasCustomPrompt="1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 hasCustomPrompt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stili del testo dello schema</a:t>
            </a:r>
            <a:endParaRPr lang="it-IT"/>
          </a:p>
          <a:p>
            <a:pPr lvl="1"/>
            <a:r>
              <a:rPr lang="it-IT"/>
              <a:t>Secondo livello</a:t>
            </a:r>
            <a:endParaRPr lang="it-IT"/>
          </a:p>
          <a:p>
            <a:pPr lvl="2"/>
            <a:r>
              <a:rPr lang="it-IT"/>
              <a:t>Terzo livello</a:t>
            </a:r>
            <a:endParaRPr lang="it-IT"/>
          </a:p>
          <a:p>
            <a:pPr lvl="3"/>
            <a:r>
              <a:rPr lang="it-IT"/>
              <a:t>Quarto livello</a:t>
            </a:r>
            <a:endParaRPr lang="it-IT"/>
          </a:p>
          <a:p>
            <a:pPr lvl="4"/>
            <a:r>
              <a:rPr lang="it-IT"/>
              <a:t>Quinto livello</a:t>
            </a:r>
            <a:endParaRPr lang="it-IT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 hasCustomPrompt="1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  <a:endParaRPr lang="it-IT"/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</a:fld>
            <a:endParaRPr lang="it-IT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384695" y="139166"/>
            <a:ext cx="11441391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it-IT" dirty="0"/>
              <a:t>Fare clic per modificare stile</a:t>
            </a:r>
            <a:endParaRPr lang="it-IT" dirty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857936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/>
              <a:t>Fare clic per modificare gli stili del testo dello schema</a:t>
            </a:r>
            <a:endParaRPr lang="it-IT" dirty="0"/>
          </a:p>
          <a:p>
            <a:pPr lvl="1"/>
            <a:r>
              <a:rPr lang="it-IT" dirty="0"/>
              <a:t>Secondo livello</a:t>
            </a:r>
            <a:endParaRPr lang="it-IT" dirty="0"/>
          </a:p>
          <a:p>
            <a:pPr lvl="2"/>
            <a:r>
              <a:rPr lang="it-IT" dirty="0"/>
              <a:t>Terzo livello</a:t>
            </a:r>
            <a:endParaRPr lang="it-IT" dirty="0"/>
          </a:p>
          <a:p>
            <a:pPr lvl="3"/>
            <a:r>
              <a:rPr lang="it-IT" dirty="0"/>
              <a:t>Quarto livello</a:t>
            </a:r>
            <a:endParaRPr lang="it-IT" dirty="0"/>
          </a:p>
          <a:p>
            <a:pPr lvl="4"/>
            <a:r>
              <a:rPr lang="it-IT" dirty="0"/>
              <a:t>Quinto livello</a:t>
            </a:r>
            <a:endParaRPr lang="it-IT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marL="0" indent="0" algn="l" defTabSz="457200" rtl="0" eaLnBrk="1" latinLnBrk="0" hangingPunct="1">
        <a:spcBef>
          <a:spcPct val="0"/>
        </a:spcBef>
        <a:buNone/>
        <a:defRPr sz="2200" b="1" kern="1200">
          <a:solidFill>
            <a:schemeClr val="bg1"/>
          </a:solidFill>
          <a:latin typeface="Arial" panose="020B0704020202020204"/>
          <a:ea typeface="+mj-ea"/>
          <a:cs typeface="Arial" panose="020B0704020202020204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Wingdings" panose="05000000000000000000" pitchFamily="2" charset="2"/>
        <a:buNone/>
        <a:defRPr sz="2200" kern="1200">
          <a:solidFill>
            <a:schemeClr val="tx1"/>
          </a:solidFill>
          <a:latin typeface="Arial" panose="020B0704020202020204"/>
          <a:ea typeface="+mn-ea"/>
          <a:cs typeface="Arial" panose="020B0704020202020204"/>
        </a:defRPr>
      </a:lvl1pPr>
      <a:lvl2pPr marL="742950" indent="-285750" algn="l" defTabSz="457200" rtl="0" eaLnBrk="1" latinLnBrk="0" hangingPunct="1">
        <a:spcBef>
          <a:spcPct val="20000"/>
        </a:spcBef>
        <a:buFont typeface="Arial" panose="020B0704020202020204"/>
        <a:buChar char="–"/>
        <a:defRPr sz="2200" kern="1200">
          <a:solidFill>
            <a:schemeClr val="tx1"/>
          </a:solidFill>
          <a:latin typeface="Arial" panose="020B0704020202020204"/>
          <a:ea typeface="+mn-ea"/>
          <a:cs typeface="Arial" panose="020B0704020202020204"/>
        </a:defRPr>
      </a:lvl2pPr>
      <a:lvl3pPr marL="1143000" indent="-228600" algn="l" defTabSz="457200" rtl="0" eaLnBrk="1" latinLnBrk="0" hangingPunct="1">
        <a:spcBef>
          <a:spcPct val="20000"/>
        </a:spcBef>
        <a:buFont typeface="Arial" panose="020B0704020202020204"/>
        <a:buChar char="•"/>
        <a:defRPr sz="2200" kern="1200">
          <a:solidFill>
            <a:schemeClr val="tx1"/>
          </a:solidFill>
          <a:latin typeface="Arial" panose="020B0704020202020204"/>
          <a:ea typeface="+mn-ea"/>
          <a:cs typeface="Arial" panose="020B0704020202020204"/>
        </a:defRPr>
      </a:lvl3pPr>
      <a:lvl4pPr marL="1600200" indent="-228600" algn="l" defTabSz="457200" rtl="0" eaLnBrk="1" latinLnBrk="0" hangingPunct="1">
        <a:spcBef>
          <a:spcPct val="20000"/>
        </a:spcBef>
        <a:buFont typeface="Arial" panose="020B0704020202020204"/>
        <a:buChar char="–"/>
        <a:defRPr sz="2200" kern="1200">
          <a:solidFill>
            <a:schemeClr val="tx1"/>
          </a:solidFill>
          <a:latin typeface="Arial" panose="020B0704020202020204"/>
          <a:ea typeface="+mn-ea"/>
          <a:cs typeface="Arial" panose="020B0704020202020204"/>
        </a:defRPr>
      </a:lvl4pPr>
      <a:lvl5pPr marL="2057400" indent="-228600" algn="l" defTabSz="457200" rtl="0" eaLnBrk="1" latinLnBrk="0" hangingPunct="1">
        <a:spcBef>
          <a:spcPct val="20000"/>
        </a:spcBef>
        <a:buFont typeface="Arial" panose="020B0704020202020204"/>
        <a:buChar char="»"/>
        <a:defRPr sz="2200" kern="1200">
          <a:solidFill>
            <a:schemeClr val="tx1"/>
          </a:solidFill>
          <a:latin typeface="Arial" panose="020B0704020202020204"/>
          <a:ea typeface="+mn-ea"/>
          <a:cs typeface="Arial" panose="020B0704020202020204"/>
        </a:defRPr>
      </a:lvl5pPr>
      <a:lvl6pPr marL="2514600" indent="-228600" algn="l" defTabSz="457200" rtl="0" eaLnBrk="1" latinLnBrk="0" hangingPunct="1">
        <a:spcBef>
          <a:spcPct val="20000"/>
        </a:spcBef>
        <a:buFont typeface="Arial" panose="020B07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 panose="020B07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 panose="020B07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 panose="020B07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1" Type="http://schemas.openxmlformats.org/officeDocument/2006/relationships/tags" Target="../tags/tag2.xml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hyperlink" Target="mailto:stefano.tubaro@polimi.it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1" Type="http://schemas.openxmlformats.org/officeDocument/2006/relationships/tags" Target="../tags/tag1.xml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8" descr="DEIB Polimi - YouTube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9864" y="1167712"/>
            <a:ext cx="2692443" cy="2692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ottotitolo 2"/>
          <p:cNvSpPr>
            <a:spLocks noGrp="1"/>
          </p:cNvSpPr>
          <p:nvPr>
            <p:ph type="subTitle" idx="4294967295"/>
          </p:nvPr>
        </p:nvSpPr>
        <p:spPr>
          <a:xfrm>
            <a:off x="2209800" y="5922326"/>
            <a:ext cx="7772400" cy="550862"/>
          </a:xfrm>
        </p:spPr>
        <p:txBody>
          <a:bodyPr>
            <a:normAutofit/>
          </a:bodyPr>
          <a:lstStyle/>
          <a:p>
            <a:pPr algn="ctr"/>
            <a:r>
              <a:rPr lang="en-US" altLang="it-IT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Xuan Zhang</a:t>
            </a:r>
            <a:endParaRPr lang="en-US" altLang="it-IT" i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Sottotitolo 10"/>
          <p:cNvSpPr txBox="1"/>
          <p:nvPr/>
        </p:nvSpPr>
        <p:spPr>
          <a:xfrm>
            <a:off x="2165534" y="6392006"/>
            <a:ext cx="7772400" cy="4112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panose="05000000000000000000" pitchFamily="2" charset="2"/>
              <a:buNone/>
              <a:defRPr sz="2200" kern="1200">
                <a:solidFill>
                  <a:schemeClr val="tx1"/>
                </a:solidFill>
                <a:latin typeface="Arial" panose="020B0704020202020204"/>
                <a:ea typeface="+mn-ea"/>
                <a:cs typeface="Arial" panose="020B0704020202020204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 panose="020B0704020202020204"/>
              <a:buChar char="–"/>
              <a:defRPr sz="2200" kern="1200">
                <a:solidFill>
                  <a:schemeClr val="tx1"/>
                </a:solidFill>
                <a:latin typeface="Arial" panose="020B0704020202020204"/>
                <a:ea typeface="+mn-ea"/>
                <a:cs typeface="Arial" panose="020B0704020202020204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 panose="020B0704020202020204"/>
              <a:buChar char="•"/>
              <a:defRPr sz="2200" kern="1200">
                <a:solidFill>
                  <a:schemeClr val="tx1"/>
                </a:solidFill>
                <a:latin typeface="Arial" panose="020B0704020202020204"/>
                <a:ea typeface="+mn-ea"/>
                <a:cs typeface="Arial" panose="020B0704020202020204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 panose="020B0704020202020204"/>
              <a:buChar char="–"/>
              <a:defRPr sz="2200" kern="1200">
                <a:solidFill>
                  <a:schemeClr val="tx1"/>
                </a:solidFill>
                <a:latin typeface="Arial" panose="020B0704020202020204"/>
                <a:ea typeface="+mn-ea"/>
                <a:cs typeface="Arial" panose="020B0704020202020204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 panose="020B0704020202020204"/>
              <a:buChar char="»"/>
              <a:defRPr sz="2200" kern="1200">
                <a:solidFill>
                  <a:schemeClr val="tx1"/>
                </a:solidFill>
                <a:latin typeface="Arial" panose="020B0704020202020204"/>
                <a:ea typeface="+mn-ea"/>
                <a:cs typeface="Arial" panose="020B0704020202020204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 panose="020B07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 panose="020B07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 panose="020B07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 panose="020B07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it-IT" sz="1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1th June, </a:t>
            </a:r>
            <a:r>
              <a:rPr lang="it-IT" sz="1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202</a:t>
            </a:r>
            <a:r>
              <a:rPr lang="en-US" altLang="it-IT" sz="1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  <a:endParaRPr lang="it-IT" sz="14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it-IT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CasellaDiTesto 4"/>
          <p:cNvSpPr txBox="1"/>
          <p:nvPr/>
        </p:nvSpPr>
        <p:spPr>
          <a:xfrm>
            <a:off x="7438812" y="3593320"/>
            <a:ext cx="2367391" cy="1260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7600" b="1">
                <a:solidFill>
                  <a:srgbClr val="436D5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202</a:t>
            </a:r>
            <a:r>
              <a:rPr lang="en-US" altLang="it-IT" sz="7600" b="1">
                <a:solidFill>
                  <a:srgbClr val="436D5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endParaRPr lang="en-US" altLang="it-IT" sz="7600" b="1" dirty="0">
              <a:solidFill>
                <a:srgbClr val="436D57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3" name="Immagine 12" descr="Immagine che contiene testo&#10;&#10;Descrizione generata automaticament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8811" y="415375"/>
            <a:ext cx="1977072" cy="752337"/>
          </a:xfrm>
          <a:prstGeom prst="rect">
            <a:avLst/>
          </a:prstGeom>
        </p:spPr>
      </p:pic>
      <p:sp>
        <p:nvSpPr>
          <p:cNvPr id="2" name="Sottotitolo 2"/>
          <p:cNvSpPr>
            <a:spLocks noGrp="1"/>
          </p:cNvSpPr>
          <p:nvPr/>
        </p:nvSpPr>
        <p:spPr>
          <a:xfrm>
            <a:off x="694055" y="5255260"/>
            <a:ext cx="10803890" cy="55054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panose="05000000000000000000" pitchFamily="2" charset="2"/>
              <a:buNone/>
              <a:defRPr sz="2200" kern="1200">
                <a:solidFill>
                  <a:schemeClr val="tx1"/>
                </a:solidFill>
                <a:latin typeface="Arial" panose="020B0704020202020204"/>
                <a:ea typeface="+mn-ea"/>
                <a:cs typeface="Arial" panose="020B0704020202020204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 panose="020B0704020202020204"/>
              <a:buChar char="–"/>
              <a:defRPr sz="2200" kern="1200">
                <a:solidFill>
                  <a:schemeClr val="tx1"/>
                </a:solidFill>
                <a:latin typeface="Arial" panose="020B0704020202020204"/>
                <a:ea typeface="+mn-ea"/>
                <a:cs typeface="Arial" panose="020B0704020202020204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 panose="020B0704020202020204"/>
              <a:buChar char="•"/>
              <a:defRPr sz="2200" kern="1200">
                <a:solidFill>
                  <a:schemeClr val="tx1"/>
                </a:solidFill>
                <a:latin typeface="Arial" panose="020B0704020202020204"/>
                <a:ea typeface="+mn-ea"/>
                <a:cs typeface="Arial" panose="020B0704020202020204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 panose="020B0704020202020204"/>
              <a:buChar char="–"/>
              <a:defRPr sz="2200" kern="1200">
                <a:solidFill>
                  <a:schemeClr val="tx1"/>
                </a:solidFill>
                <a:latin typeface="Arial" panose="020B0704020202020204"/>
                <a:ea typeface="+mn-ea"/>
                <a:cs typeface="Arial" panose="020B0704020202020204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 panose="020B0704020202020204"/>
              <a:buChar char="»"/>
              <a:defRPr sz="2200" kern="1200">
                <a:solidFill>
                  <a:schemeClr val="tx1"/>
                </a:solidFill>
                <a:latin typeface="Arial" panose="020B0704020202020204"/>
                <a:ea typeface="+mn-ea"/>
                <a:cs typeface="Arial" panose="020B0704020202020204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 panose="020B07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 panose="020B07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 panose="020B07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 panose="020B07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it-IT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Ray Direction Selection Based on Sampling Distributions</a:t>
            </a:r>
            <a:endParaRPr lang="en-US" altLang="it-IT" sz="24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altLang="it-IT" sz="24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4695" y="405231"/>
            <a:ext cx="11441391" cy="840400"/>
          </a:xfrm>
        </p:spPr>
        <p:txBody>
          <a:bodyPr>
            <a:noAutofit/>
          </a:bodyPr>
          <a:p>
            <a:pPr algn="l" fontAlgn="auto"/>
            <a:r>
              <a:rPr lang="zh-CN" altLang="en-US" sz="2400">
                <a:sym typeface="+mn-ea"/>
              </a:rPr>
              <a:t>Parameter selection for distribution</a:t>
            </a:r>
            <a:endParaRPr lang="zh-CN" altLang="en-US" sz="2400">
              <a:sym typeface="+mn-ea"/>
            </a:endParaRPr>
          </a:p>
        </p:txBody>
      </p:sp>
      <p:graphicFrame>
        <p:nvGraphicFramePr>
          <p:cNvPr id="4" name="Table 3"/>
          <p:cNvGraphicFramePr/>
          <p:nvPr>
            <p:custDataLst>
              <p:tags r:id="rId1"/>
            </p:custDataLst>
          </p:nvPr>
        </p:nvGraphicFramePr>
        <p:xfrm>
          <a:off x="5314315" y="1922780"/>
          <a:ext cx="5525770" cy="40265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3895"/>
                <a:gridCol w="523875"/>
                <a:gridCol w="1207770"/>
                <a:gridCol w="902335"/>
                <a:gridCol w="1176020"/>
                <a:gridCol w="1031875"/>
              </a:tblGrid>
              <a:tr h="23685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900" b="0">
                          <a:latin typeface="Times New Roman Regular" panose="02020603050405020304" charset="0"/>
                          <a:cs typeface="Times New Roman Regular" panose="02020603050405020304" charset="0"/>
                        </a:rPr>
                        <a:t>Dataset</a:t>
                      </a:r>
                      <a:endParaRPr lang="en-US" sz="900" b="0">
                        <a:latin typeface="Times New Roman Regular" panose="02020603050405020304" charset="0"/>
                        <a:cs typeface="Times New Roman Regular" panose="020206030504050203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900" b="0">
                          <a:latin typeface="Times New Roman Regular" panose="02020603050405020304" charset="0"/>
                          <a:cs typeface="Times New Roman Regular" panose="02020603050405020304" charset="0"/>
                        </a:rPr>
                        <a:t>AP</a:t>
                      </a:r>
                      <a:endParaRPr lang="en-US" sz="900" b="0">
                        <a:latin typeface="Times New Roman Regular" panose="02020603050405020304" charset="0"/>
                        <a:cs typeface="Times New Roman Regular" panose="020206030504050203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900" b="0">
                          <a:latin typeface="Times New Roman Regular" panose="02020603050405020304" charset="0"/>
                          <a:cs typeface="Times New Roman Regular" panose="02020603050405020304" charset="0"/>
                        </a:rPr>
                        <a:t>Azimuth μ(deg)</a:t>
                      </a:r>
                      <a:endParaRPr lang="en-US" sz="900" b="0">
                        <a:latin typeface="Times New Roman Regular" panose="02020603050405020304" charset="0"/>
                        <a:cs typeface="Times New Roman Regular" panose="020206030504050203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900" b="0">
                          <a:latin typeface="Times New Roman Regular" panose="02020603050405020304" charset="0"/>
                          <a:cs typeface="Times New Roman Regular" panose="02020603050405020304" charset="0"/>
                        </a:rPr>
                        <a:t>Azimuth k</a:t>
                      </a:r>
                      <a:endParaRPr lang="en-US" altLang="en-US" sz="900" b="0">
                        <a:latin typeface="Times New Roman Regular" panose="02020603050405020304" charset="0"/>
                        <a:cs typeface="Times New Roman Regular" panose="020206030504050203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900" b="0">
                          <a:latin typeface="Times New Roman Regular" panose="02020603050405020304" charset="0"/>
                          <a:cs typeface="Times New Roman Regular" panose="02020603050405020304" charset="0"/>
                        </a:rPr>
                        <a:t>Elevation μ(deg)</a:t>
                      </a:r>
                      <a:endParaRPr lang="en-US" sz="900" b="0">
                        <a:latin typeface="Times New Roman Regular" panose="02020603050405020304" charset="0"/>
                        <a:cs typeface="Times New Roman Regular" panose="020206030504050203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900" b="0">
                          <a:latin typeface="Times New Roman Regular" panose="02020603050405020304" charset="0"/>
                          <a:cs typeface="Times New Roman Regular" panose="02020603050405020304" charset="0"/>
                        </a:rPr>
                        <a:t>Azimuth k</a:t>
                      </a:r>
                      <a:endParaRPr lang="en-US" sz="900" b="0">
                        <a:latin typeface="Times New Roman Regular" panose="02020603050405020304" charset="0"/>
                        <a:cs typeface="Times New Roman Regular" panose="02020603050405020304" charset="0"/>
                      </a:endParaRPr>
                    </a:p>
                  </a:txBody>
                  <a:tcPr/>
                </a:tc>
              </a:tr>
              <a:tr h="236855">
                <a:tc rowSpan="4">
                  <a:txBody>
                    <a:bodyPr/>
                    <a:p>
                      <a:pPr>
                        <a:buNone/>
                      </a:pPr>
                      <a:r>
                        <a:rPr lang="en-US" sz="900" b="0">
                          <a:ln>
                            <a:noFill/>
                          </a:ln>
                          <a:solidFill>
                            <a:schemeClr val="dk1"/>
                          </a:solidFill>
                          <a:latin typeface="Times New Roman Regular" panose="02020603050405020304" charset="0"/>
                          <a:ea typeface="Apple LiSung" charset="-120"/>
                          <a:cs typeface="Times New Roman Regular" panose="02020603050405020304" charset="0"/>
                          <a:sym typeface="+mn-ea"/>
                        </a:rPr>
                        <a:t>made-data-test-1.mat</a:t>
                      </a:r>
                      <a:endParaRPr lang="en-US" sz="900" b="0">
                        <a:ln>
                          <a:noFill/>
                        </a:ln>
                        <a:solidFill>
                          <a:schemeClr val="dk1"/>
                        </a:solidFill>
                        <a:latin typeface="Times New Roman Regular" panose="02020603050405020304" charset="0"/>
                        <a:ea typeface="Apple LiSung" charset="-120"/>
                        <a:cs typeface="Times New Roman Regular" panose="02020603050405020304" charset="0"/>
                        <a:sym typeface="+mn-ea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900" b="0">
                          <a:ln>
                            <a:noFill/>
                          </a:ln>
                          <a:solidFill>
                            <a:schemeClr val="dk1"/>
                          </a:solidFill>
                          <a:latin typeface="Times New Roman Regular" panose="02020603050405020304" charset="0"/>
                          <a:cs typeface="Times New Roman Regular" panose="02020603050405020304" charset="0"/>
                        </a:rPr>
                        <a:t>AP1</a:t>
                      </a:r>
                      <a:endParaRPr lang="en-US" sz="900" b="0">
                        <a:ln>
                          <a:noFill/>
                        </a:ln>
                        <a:solidFill>
                          <a:schemeClr val="dk1"/>
                        </a:solidFill>
                        <a:latin typeface="Times New Roman Regular" panose="02020603050405020304" charset="0"/>
                        <a:cs typeface="Times New Roman Regular" panose="0202060305040502030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900" b="0">
                          <a:ln>
                            <a:noFill/>
                          </a:ln>
                          <a:solidFill>
                            <a:schemeClr val="dk1"/>
                          </a:solidFill>
                          <a:latin typeface="Times New Roman Regular" panose="02020603050405020304" charset="0"/>
                          <a:cs typeface="Times New Roman Regular" panose="02020603050405020304" charset="0"/>
                        </a:rPr>
                        <a:t>-11.6</a:t>
                      </a:r>
                      <a:endParaRPr lang="en-US" sz="900" b="0">
                        <a:ln>
                          <a:noFill/>
                        </a:ln>
                        <a:solidFill>
                          <a:schemeClr val="dk1"/>
                        </a:solidFill>
                        <a:latin typeface="Times New Roman Regular" panose="02020603050405020304" charset="0"/>
                        <a:cs typeface="Times New Roman Regular" panose="0202060305040502030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900" b="0">
                          <a:ln>
                            <a:noFill/>
                          </a:ln>
                          <a:solidFill>
                            <a:schemeClr val="dk1"/>
                          </a:solidFill>
                          <a:latin typeface="Times New Roman Regular" panose="02020603050405020304" charset="0"/>
                          <a:cs typeface="Times New Roman Regular" panose="02020603050405020304" charset="0"/>
                        </a:rPr>
                        <a:t>5.53</a:t>
                      </a:r>
                      <a:endParaRPr lang="en-US" sz="900" b="0">
                        <a:ln>
                          <a:noFill/>
                        </a:ln>
                        <a:solidFill>
                          <a:schemeClr val="dk1"/>
                        </a:solidFill>
                        <a:latin typeface="Times New Roman Regular" panose="02020603050405020304" charset="0"/>
                        <a:cs typeface="Times New Roman Regular" panose="0202060305040502030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900" b="0">
                          <a:ln>
                            <a:noFill/>
                          </a:ln>
                          <a:solidFill>
                            <a:schemeClr val="dk1"/>
                          </a:solidFill>
                          <a:latin typeface="Times New Roman Regular" panose="02020603050405020304" charset="0"/>
                          <a:cs typeface="Times New Roman Regular" panose="02020603050405020304" charset="0"/>
                        </a:rPr>
                        <a:t>-12.7</a:t>
                      </a:r>
                      <a:endParaRPr lang="en-US" sz="900" b="0">
                        <a:ln>
                          <a:noFill/>
                        </a:ln>
                        <a:solidFill>
                          <a:schemeClr val="dk1"/>
                        </a:solidFill>
                        <a:latin typeface="Times New Roman Regular" panose="02020603050405020304" charset="0"/>
                        <a:cs typeface="Times New Roman Regular" panose="0202060305040502030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900" b="0">
                          <a:ln>
                            <a:noFill/>
                          </a:ln>
                          <a:solidFill>
                            <a:schemeClr val="dk1"/>
                          </a:solidFill>
                          <a:latin typeface="Times New Roman Regular" panose="02020603050405020304" charset="0"/>
                          <a:cs typeface="Times New Roman Regular" panose="02020603050405020304" charset="0"/>
                        </a:rPr>
                        <a:t>59.96</a:t>
                      </a:r>
                      <a:endParaRPr lang="en-US" sz="900" b="0">
                        <a:ln>
                          <a:noFill/>
                        </a:ln>
                        <a:solidFill>
                          <a:schemeClr val="dk1"/>
                        </a:solidFill>
                        <a:latin typeface="Times New Roman Regular" panose="02020603050405020304" charset="0"/>
                        <a:cs typeface="Times New Roman Regular" panose="02020603050405020304" charset="0"/>
                      </a:endParaRPr>
                    </a:p>
                  </a:txBody>
                  <a:tcPr>
                    <a:noFill/>
                  </a:tcPr>
                </a:tc>
              </a:tr>
              <a:tr h="236855">
                <a:tc vMerge="1"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900" b="0">
                          <a:ln>
                            <a:noFill/>
                          </a:ln>
                          <a:solidFill>
                            <a:schemeClr val="dk1"/>
                          </a:solidFill>
                          <a:latin typeface="Times New Roman Regular" panose="02020603050405020304" charset="0"/>
                          <a:cs typeface="Times New Roman Regular" panose="02020603050405020304" charset="0"/>
                        </a:rPr>
                        <a:t>AP2</a:t>
                      </a:r>
                      <a:endParaRPr lang="en-US" sz="900" b="0">
                        <a:ln>
                          <a:noFill/>
                        </a:ln>
                        <a:solidFill>
                          <a:schemeClr val="dk1"/>
                        </a:solidFill>
                        <a:latin typeface="Times New Roman Regular" panose="02020603050405020304" charset="0"/>
                        <a:cs typeface="Times New Roman Regular" panose="0202060305040502030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900" b="0">
                          <a:ln>
                            <a:noFill/>
                          </a:ln>
                          <a:solidFill>
                            <a:schemeClr val="dk1"/>
                          </a:solidFill>
                          <a:latin typeface="Times New Roman Regular" panose="02020603050405020304" charset="0"/>
                          <a:cs typeface="Times New Roman Regular" panose="02020603050405020304" charset="0"/>
                        </a:rPr>
                        <a:t>-9.7</a:t>
                      </a:r>
                      <a:endParaRPr lang="en-US" sz="900" b="0">
                        <a:ln>
                          <a:noFill/>
                        </a:ln>
                        <a:solidFill>
                          <a:schemeClr val="dk1"/>
                        </a:solidFill>
                        <a:latin typeface="Times New Roman Regular" panose="02020603050405020304" charset="0"/>
                        <a:cs typeface="Times New Roman Regular" panose="0202060305040502030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900" b="0">
                          <a:ln>
                            <a:noFill/>
                          </a:ln>
                          <a:solidFill>
                            <a:schemeClr val="dk1"/>
                          </a:solidFill>
                          <a:latin typeface="Times New Roman Regular" panose="02020603050405020304" charset="0"/>
                          <a:cs typeface="Times New Roman Regular" panose="02020603050405020304" charset="0"/>
                        </a:rPr>
                        <a:t>12.84</a:t>
                      </a:r>
                      <a:endParaRPr lang="en-US" sz="900" b="0">
                        <a:ln>
                          <a:noFill/>
                        </a:ln>
                        <a:solidFill>
                          <a:schemeClr val="dk1"/>
                        </a:solidFill>
                        <a:latin typeface="Times New Roman Regular" panose="02020603050405020304" charset="0"/>
                        <a:cs typeface="Times New Roman Regular" panose="0202060305040502030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900" b="0">
                          <a:ln>
                            <a:noFill/>
                          </a:ln>
                          <a:solidFill>
                            <a:schemeClr val="dk1"/>
                          </a:solidFill>
                          <a:latin typeface="Times New Roman Regular" panose="02020603050405020304" charset="0"/>
                          <a:cs typeface="Times New Roman Regular" panose="02020603050405020304" charset="0"/>
                        </a:rPr>
                        <a:t>-3.6</a:t>
                      </a:r>
                      <a:endParaRPr lang="en-US" sz="900" b="0">
                        <a:ln>
                          <a:noFill/>
                        </a:ln>
                        <a:solidFill>
                          <a:schemeClr val="dk1"/>
                        </a:solidFill>
                        <a:latin typeface="Times New Roman Regular" panose="02020603050405020304" charset="0"/>
                        <a:cs typeface="Times New Roman Regular" panose="0202060305040502030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900" b="0">
                          <a:ln>
                            <a:noFill/>
                          </a:ln>
                          <a:solidFill>
                            <a:schemeClr val="dk1"/>
                          </a:solidFill>
                          <a:latin typeface="Times New Roman Regular" panose="02020603050405020304" charset="0"/>
                          <a:cs typeface="Times New Roman Regular" panose="02020603050405020304" charset="0"/>
                        </a:rPr>
                        <a:t>11.23</a:t>
                      </a:r>
                      <a:endParaRPr lang="en-US" sz="900" b="0">
                        <a:ln>
                          <a:noFill/>
                        </a:ln>
                        <a:solidFill>
                          <a:schemeClr val="dk1"/>
                        </a:solidFill>
                        <a:latin typeface="Times New Roman Regular" panose="02020603050405020304" charset="0"/>
                        <a:cs typeface="Times New Roman Regular" panose="02020603050405020304" charset="0"/>
                      </a:endParaRPr>
                    </a:p>
                  </a:txBody>
                  <a:tcPr>
                    <a:noFill/>
                  </a:tcPr>
                </a:tc>
              </a:tr>
              <a:tr h="236855">
                <a:tc vMerge="1"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900" b="0">
                          <a:ln>
                            <a:noFill/>
                          </a:ln>
                          <a:solidFill>
                            <a:schemeClr val="dk1"/>
                          </a:solidFill>
                          <a:latin typeface="Times New Roman Regular" panose="02020603050405020304" charset="0"/>
                          <a:cs typeface="Times New Roman Regular" panose="02020603050405020304" charset="0"/>
                        </a:rPr>
                        <a:t>AP3</a:t>
                      </a:r>
                      <a:endParaRPr lang="en-US" sz="900" b="0">
                        <a:ln>
                          <a:noFill/>
                        </a:ln>
                        <a:solidFill>
                          <a:schemeClr val="dk1"/>
                        </a:solidFill>
                        <a:latin typeface="Times New Roman Regular" panose="02020603050405020304" charset="0"/>
                        <a:cs typeface="Times New Roman Regular" panose="0202060305040502030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900" b="0">
                          <a:ln>
                            <a:noFill/>
                          </a:ln>
                          <a:solidFill>
                            <a:schemeClr val="dk1"/>
                          </a:solidFill>
                          <a:latin typeface="Times New Roman Regular" panose="02020603050405020304" charset="0"/>
                          <a:cs typeface="Times New Roman Regular" panose="02020603050405020304" charset="0"/>
                        </a:rPr>
                        <a:t>-6.6</a:t>
                      </a:r>
                      <a:endParaRPr lang="en-US" sz="900" b="0">
                        <a:ln>
                          <a:noFill/>
                        </a:ln>
                        <a:solidFill>
                          <a:schemeClr val="dk1"/>
                        </a:solidFill>
                        <a:latin typeface="Times New Roman Regular" panose="02020603050405020304" charset="0"/>
                        <a:cs typeface="Times New Roman Regular" panose="0202060305040502030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900" b="0">
                          <a:ln>
                            <a:noFill/>
                          </a:ln>
                          <a:solidFill>
                            <a:schemeClr val="dk1"/>
                          </a:solidFill>
                          <a:latin typeface="Times New Roman Regular" panose="02020603050405020304" charset="0"/>
                          <a:cs typeface="Times New Roman Regular" panose="02020603050405020304" charset="0"/>
                        </a:rPr>
                        <a:t>7.07</a:t>
                      </a:r>
                      <a:endParaRPr lang="en-US" sz="900" b="0">
                        <a:ln>
                          <a:noFill/>
                        </a:ln>
                        <a:solidFill>
                          <a:schemeClr val="dk1"/>
                        </a:solidFill>
                        <a:latin typeface="Times New Roman Regular" panose="02020603050405020304" charset="0"/>
                        <a:cs typeface="Times New Roman Regular" panose="0202060305040502030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900" b="0">
                          <a:ln>
                            <a:noFill/>
                          </a:ln>
                          <a:solidFill>
                            <a:schemeClr val="dk1"/>
                          </a:solidFill>
                          <a:latin typeface="Times New Roman Regular" panose="02020603050405020304" charset="0"/>
                          <a:cs typeface="Times New Roman Regular" panose="02020603050405020304" charset="0"/>
                        </a:rPr>
                        <a:t>-3.8</a:t>
                      </a:r>
                      <a:endParaRPr lang="en-US" sz="900" b="0">
                        <a:ln>
                          <a:noFill/>
                        </a:ln>
                        <a:solidFill>
                          <a:schemeClr val="dk1"/>
                        </a:solidFill>
                        <a:latin typeface="Times New Roman Regular" panose="02020603050405020304" charset="0"/>
                        <a:cs typeface="Times New Roman Regular" panose="0202060305040502030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900" b="0">
                          <a:ln>
                            <a:noFill/>
                          </a:ln>
                          <a:solidFill>
                            <a:schemeClr val="dk1"/>
                          </a:solidFill>
                          <a:latin typeface="Times New Roman Regular" panose="02020603050405020304" charset="0"/>
                          <a:cs typeface="Times New Roman Regular" panose="02020603050405020304" charset="0"/>
                        </a:rPr>
                        <a:t>14.03</a:t>
                      </a:r>
                      <a:endParaRPr lang="en-US" sz="900" b="0">
                        <a:ln>
                          <a:noFill/>
                        </a:ln>
                        <a:solidFill>
                          <a:schemeClr val="dk1"/>
                        </a:solidFill>
                        <a:latin typeface="Times New Roman Regular" panose="02020603050405020304" charset="0"/>
                        <a:cs typeface="Times New Roman Regular" panose="02020603050405020304" charset="0"/>
                      </a:endParaRPr>
                    </a:p>
                  </a:txBody>
                  <a:tcPr>
                    <a:noFill/>
                  </a:tcPr>
                </a:tc>
              </a:tr>
              <a:tr h="236855">
                <a:tc vMerge="1"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900" b="0">
                          <a:ln>
                            <a:noFill/>
                          </a:ln>
                          <a:solidFill>
                            <a:schemeClr val="dk1"/>
                          </a:solidFill>
                          <a:latin typeface="Times New Roman Regular" panose="02020603050405020304" charset="0"/>
                          <a:cs typeface="Times New Roman Regular" panose="02020603050405020304" charset="0"/>
                        </a:rPr>
                        <a:t>AP4</a:t>
                      </a:r>
                      <a:endParaRPr lang="en-US" sz="900" b="0">
                        <a:ln>
                          <a:noFill/>
                        </a:ln>
                        <a:solidFill>
                          <a:schemeClr val="dk1"/>
                        </a:solidFill>
                        <a:latin typeface="Times New Roman Regular" panose="02020603050405020304" charset="0"/>
                        <a:cs typeface="Times New Roman Regular" panose="0202060305040502030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900" b="0">
                          <a:ln>
                            <a:noFill/>
                          </a:ln>
                          <a:solidFill>
                            <a:schemeClr val="dk1"/>
                          </a:solidFill>
                          <a:latin typeface="Times New Roman Regular" panose="02020603050405020304" charset="0"/>
                          <a:cs typeface="Times New Roman Regular" panose="02020603050405020304" charset="0"/>
                        </a:rPr>
                        <a:t>5.5</a:t>
                      </a:r>
                      <a:endParaRPr lang="en-US" sz="900" b="0">
                        <a:ln>
                          <a:noFill/>
                        </a:ln>
                        <a:solidFill>
                          <a:schemeClr val="dk1"/>
                        </a:solidFill>
                        <a:latin typeface="Times New Roman Regular" panose="02020603050405020304" charset="0"/>
                        <a:cs typeface="Times New Roman Regular" panose="0202060305040502030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900" b="0">
                          <a:ln>
                            <a:noFill/>
                          </a:ln>
                          <a:solidFill>
                            <a:schemeClr val="dk1"/>
                          </a:solidFill>
                          <a:latin typeface="Times New Roman Regular" panose="02020603050405020304" charset="0"/>
                          <a:cs typeface="Times New Roman Regular" panose="02020603050405020304" charset="0"/>
                        </a:rPr>
                        <a:t>25.51</a:t>
                      </a:r>
                      <a:endParaRPr lang="en-US" sz="900" b="0">
                        <a:ln>
                          <a:noFill/>
                        </a:ln>
                        <a:solidFill>
                          <a:schemeClr val="dk1"/>
                        </a:solidFill>
                        <a:latin typeface="Times New Roman Regular" panose="02020603050405020304" charset="0"/>
                        <a:cs typeface="Times New Roman Regular" panose="0202060305040502030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900" b="0">
                          <a:ln>
                            <a:noFill/>
                          </a:ln>
                          <a:solidFill>
                            <a:schemeClr val="dk1"/>
                          </a:solidFill>
                          <a:latin typeface="Times New Roman Regular" panose="02020603050405020304" charset="0"/>
                          <a:cs typeface="Times New Roman Regular" panose="02020603050405020304" charset="0"/>
                        </a:rPr>
                        <a:t>-8.0</a:t>
                      </a:r>
                      <a:endParaRPr lang="en-US" sz="900" b="0">
                        <a:ln>
                          <a:noFill/>
                        </a:ln>
                        <a:solidFill>
                          <a:schemeClr val="dk1"/>
                        </a:solidFill>
                        <a:latin typeface="Times New Roman Regular" panose="02020603050405020304" charset="0"/>
                        <a:cs typeface="Times New Roman Regular" panose="0202060305040502030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900" b="0">
                          <a:ln>
                            <a:noFill/>
                          </a:ln>
                          <a:solidFill>
                            <a:schemeClr val="dk1"/>
                          </a:solidFill>
                          <a:latin typeface="Times New Roman Regular" panose="02020603050405020304" charset="0"/>
                          <a:cs typeface="Times New Roman Regular" panose="02020603050405020304" charset="0"/>
                        </a:rPr>
                        <a:t>82.22</a:t>
                      </a:r>
                      <a:endParaRPr lang="en-US" sz="900" b="0">
                        <a:ln>
                          <a:noFill/>
                        </a:ln>
                        <a:solidFill>
                          <a:schemeClr val="dk1"/>
                        </a:solidFill>
                        <a:latin typeface="Times New Roman Regular" panose="02020603050405020304" charset="0"/>
                        <a:cs typeface="Times New Roman Regular" panose="02020603050405020304" charset="0"/>
                      </a:endParaRPr>
                    </a:p>
                  </a:txBody>
                  <a:tcPr>
                    <a:noFill/>
                  </a:tcPr>
                </a:tc>
              </a:tr>
              <a:tr h="236855">
                <a:tc rowSpan="4">
                  <a:txBody>
                    <a:bodyPr/>
                    <a:p>
                      <a:pPr>
                        <a:buNone/>
                      </a:pPr>
                      <a:r>
                        <a:rPr lang="en-US" sz="900" b="0">
                          <a:latin typeface="Times New Roman Regular" panose="02020603050405020304" charset="0"/>
                          <a:ea typeface="Apple LiSung" charset="-120"/>
                          <a:cs typeface="Times New Roman Regular" panose="02020603050405020304" charset="0"/>
                          <a:sym typeface="+mn-ea"/>
                        </a:rPr>
                        <a:t>made-data-test-2.mat</a:t>
                      </a:r>
                      <a:endParaRPr lang="en-US" sz="900" b="0">
                        <a:latin typeface="Times New Roman Regular" panose="02020603050405020304" charset="0"/>
                        <a:ea typeface="Apple LiSung" charset="-120"/>
                        <a:cs typeface="Times New Roman Regular" panose="02020603050405020304" charset="0"/>
                        <a:sym typeface="+mn-ea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900" b="0">
                          <a:latin typeface="Times New Roman Regular" panose="02020603050405020304" charset="0"/>
                          <a:cs typeface="Times New Roman Regular" panose="02020603050405020304" charset="0"/>
                        </a:rPr>
                        <a:t>AP1</a:t>
                      </a:r>
                      <a:endParaRPr lang="en-US" sz="900" b="0">
                        <a:latin typeface="Times New Roman Regular" panose="02020603050405020304" charset="0"/>
                        <a:cs typeface="Times New Roman Regular" panose="0202060305040502030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900" b="0">
                          <a:latin typeface="Times New Roman Regular" panose="02020603050405020304" charset="0"/>
                          <a:cs typeface="Times New Roman Regular" panose="02020603050405020304" charset="0"/>
                        </a:rPr>
                        <a:t>-11.8</a:t>
                      </a:r>
                      <a:endParaRPr lang="en-US" sz="900" b="0">
                        <a:latin typeface="Times New Roman Regular" panose="02020603050405020304" charset="0"/>
                        <a:cs typeface="Times New Roman Regular" panose="0202060305040502030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900" b="0">
                          <a:latin typeface="Times New Roman Regular" panose="02020603050405020304" charset="0"/>
                          <a:cs typeface="Times New Roman Regular" panose="02020603050405020304" charset="0"/>
                        </a:rPr>
                        <a:t>5.52</a:t>
                      </a:r>
                      <a:endParaRPr lang="en-US" sz="900" b="0">
                        <a:latin typeface="Times New Roman Regular" panose="02020603050405020304" charset="0"/>
                        <a:cs typeface="Times New Roman Regular" panose="0202060305040502030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900" b="0">
                          <a:latin typeface="Times New Roman Regular" panose="02020603050405020304" charset="0"/>
                          <a:cs typeface="Times New Roman Regular" panose="02020603050405020304" charset="0"/>
                        </a:rPr>
                        <a:t>-12.4</a:t>
                      </a:r>
                      <a:endParaRPr lang="en-US" sz="900" b="0">
                        <a:latin typeface="Times New Roman Regular" panose="02020603050405020304" charset="0"/>
                        <a:cs typeface="Times New Roman Regular" panose="0202060305040502030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900" b="0">
                          <a:latin typeface="Times New Roman Regular" panose="02020603050405020304" charset="0"/>
                          <a:cs typeface="Times New Roman Regular" panose="02020603050405020304" charset="0"/>
                        </a:rPr>
                        <a:t>55.16</a:t>
                      </a:r>
                      <a:endParaRPr lang="en-US" sz="900" b="0">
                        <a:latin typeface="Times New Roman Regular" panose="02020603050405020304" charset="0"/>
                        <a:cs typeface="Times New Roman Regular" panose="02020603050405020304" charset="0"/>
                      </a:endParaRPr>
                    </a:p>
                  </a:txBody>
                  <a:tcPr>
                    <a:noFill/>
                  </a:tcPr>
                </a:tc>
              </a:tr>
              <a:tr h="236855">
                <a:tc vMerge="1"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900" b="0">
                          <a:latin typeface="Times New Roman Regular" panose="02020603050405020304" charset="0"/>
                          <a:cs typeface="Times New Roman Regular" panose="02020603050405020304" charset="0"/>
                        </a:rPr>
                        <a:t>AP2</a:t>
                      </a:r>
                      <a:endParaRPr lang="en-US" sz="900" b="0">
                        <a:latin typeface="Times New Roman Regular" panose="02020603050405020304" charset="0"/>
                        <a:cs typeface="Times New Roman Regular" panose="0202060305040502030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900" b="0">
                          <a:latin typeface="Times New Roman Regular" panose="02020603050405020304" charset="0"/>
                          <a:cs typeface="Times New Roman Regular" panose="02020603050405020304" charset="0"/>
                        </a:rPr>
                        <a:t>-9.5</a:t>
                      </a:r>
                      <a:endParaRPr lang="en-US" sz="900" b="0">
                        <a:latin typeface="Times New Roman Regular" panose="02020603050405020304" charset="0"/>
                        <a:cs typeface="Times New Roman Regular" panose="0202060305040502030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900" b="0">
                          <a:latin typeface="Times New Roman Regular" panose="02020603050405020304" charset="0"/>
                          <a:cs typeface="Times New Roman Regular" panose="02020603050405020304" charset="0"/>
                        </a:rPr>
                        <a:t>14.07</a:t>
                      </a:r>
                      <a:endParaRPr lang="en-US" sz="900" b="0">
                        <a:latin typeface="Times New Roman Regular" panose="02020603050405020304" charset="0"/>
                        <a:cs typeface="Times New Roman Regular" panose="0202060305040502030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900" b="0">
                          <a:latin typeface="Times New Roman Regular" panose="02020603050405020304" charset="0"/>
                          <a:cs typeface="Times New Roman Regular" panose="02020603050405020304" charset="0"/>
                        </a:rPr>
                        <a:t>-3.8</a:t>
                      </a:r>
                      <a:endParaRPr lang="en-US" sz="900" b="0">
                        <a:latin typeface="Times New Roman Regular" panose="02020603050405020304" charset="0"/>
                        <a:cs typeface="Times New Roman Regular" panose="0202060305040502030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900" b="0">
                          <a:latin typeface="Times New Roman Regular" panose="02020603050405020304" charset="0"/>
                          <a:cs typeface="Times New Roman Regular" panose="02020603050405020304" charset="0"/>
                        </a:rPr>
                        <a:t>11.19</a:t>
                      </a:r>
                      <a:endParaRPr lang="en-US" sz="900" b="0">
                        <a:latin typeface="Times New Roman Regular" panose="02020603050405020304" charset="0"/>
                        <a:cs typeface="Times New Roman Regular" panose="02020603050405020304" charset="0"/>
                      </a:endParaRPr>
                    </a:p>
                  </a:txBody>
                  <a:tcPr>
                    <a:noFill/>
                  </a:tcPr>
                </a:tc>
              </a:tr>
              <a:tr h="236855">
                <a:tc vMerge="1"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900" b="0">
                          <a:latin typeface="Times New Roman Regular" panose="02020603050405020304" charset="0"/>
                          <a:cs typeface="Times New Roman Regular" panose="02020603050405020304" charset="0"/>
                        </a:rPr>
                        <a:t>AP3</a:t>
                      </a:r>
                      <a:endParaRPr lang="en-US" sz="900" b="0">
                        <a:latin typeface="Times New Roman Regular" panose="02020603050405020304" charset="0"/>
                        <a:cs typeface="Times New Roman Regular" panose="0202060305040502030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900" b="0">
                          <a:latin typeface="Times New Roman Regular" panose="02020603050405020304" charset="0"/>
                          <a:cs typeface="Times New Roman Regular" panose="02020603050405020304" charset="0"/>
                        </a:rPr>
                        <a:t>-5.5</a:t>
                      </a:r>
                      <a:endParaRPr lang="en-US" sz="900" b="0">
                        <a:latin typeface="Times New Roman Regular" panose="02020603050405020304" charset="0"/>
                        <a:cs typeface="Times New Roman Regular" panose="0202060305040502030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900" b="0">
                          <a:latin typeface="Times New Roman Regular" panose="02020603050405020304" charset="0"/>
                          <a:cs typeface="Times New Roman Regular" panose="02020603050405020304" charset="0"/>
                        </a:rPr>
                        <a:t>6.98</a:t>
                      </a:r>
                      <a:endParaRPr lang="en-US" sz="900" b="0">
                        <a:latin typeface="Times New Roman Regular" panose="02020603050405020304" charset="0"/>
                        <a:cs typeface="Times New Roman Regular" panose="0202060305040502030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900" b="0">
                          <a:latin typeface="Times New Roman Regular" panose="02020603050405020304" charset="0"/>
                          <a:cs typeface="Times New Roman Regular" panose="02020603050405020304" charset="0"/>
                        </a:rPr>
                        <a:t>-3.8</a:t>
                      </a:r>
                      <a:endParaRPr lang="en-US" sz="900" b="0">
                        <a:latin typeface="Times New Roman Regular" panose="02020603050405020304" charset="0"/>
                        <a:cs typeface="Times New Roman Regular" panose="0202060305040502030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900" b="0">
                          <a:latin typeface="Times New Roman Regular" panose="02020603050405020304" charset="0"/>
                          <a:cs typeface="Times New Roman Regular" panose="02020603050405020304" charset="0"/>
                        </a:rPr>
                        <a:t>16.82</a:t>
                      </a:r>
                      <a:endParaRPr lang="en-US" sz="900" b="0">
                        <a:latin typeface="Times New Roman Regular" panose="02020603050405020304" charset="0"/>
                        <a:cs typeface="Times New Roman Regular" panose="02020603050405020304" charset="0"/>
                      </a:endParaRPr>
                    </a:p>
                  </a:txBody>
                  <a:tcPr>
                    <a:noFill/>
                  </a:tcPr>
                </a:tc>
              </a:tr>
              <a:tr h="236855">
                <a:tc vMerge="1"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900" b="0">
                          <a:latin typeface="Times New Roman Regular" panose="02020603050405020304" charset="0"/>
                          <a:cs typeface="Times New Roman Regular" panose="02020603050405020304" charset="0"/>
                        </a:rPr>
                        <a:t>AP4</a:t>
                      </a:r>
                      <a:endParaRPr lang="en-US" sz="900" b="0">
                        <a:latin typeface="Times New Roman Regular" panose="02020603050405020304" charset="0"/>
                        <a:cs typeface="Times New Roman Regular" panose="0202060305040502030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900" b="0">
                          <a:latin typeface="Times New Roman Regular" panose="02020603050405020304" charset="0"/>
                          <a:cs typeface="Times New Roman Regular" panose="02020603050405020304" charset="0"/>
                        </a:rPr>
                        <a:t>5.4</a:t>
                      </a:r>
                      <a:endParaRPr lang="en-US" sz="900" b="0">
                        <a:latin typeface="Times New Roman Regular" panose="02020603050405020304" charset="0"/>
                        <a:cs typeface="Times New Roman Regular" panose="0202060305040502030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900" b="0">
                          <a:latin typeface="Times New Roman Regular" panose="02020603050405020304" charset="0"/>
                          <a:cs typeface="Times New Roman Regular" panose="02020603050405020304" charset="0"/>
                        </a:rPr>
                        <a:t>28.65</a:t>
                      </a:r>
                      <a:endParaRPr lang="en-US" sz="900" b="0">
                        <a:latin typeface="Times New Roman Regular" panose="02020603050405020304" charset="0"/>
                        <a:cs typeface="Times New Roman Regular" panose="0202060305040502030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900" b="0">
                          <a:latin typeface="Times New Roman Regular" panose="02020603050405020304" charset="0"/>
                          <a:cs typeface="Times New Roman Regular" panose="02020603050405020304" charset="0"/>
                        </a:rPr>
                        <a:t>-7.8</a:t>
                      </a:r>
                      <a:endParaRPr lang="en-US" sz="900" b="0">
                        <a:latin typeface="Times New Roman Regular" panose="02020603050405020304" charset="0"/>
                        <a:cs typeface="Times New Roman Regular" panose="0202060305040502030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900" b="0">
                          <a:latin typeface="Times New Roman Regular" panose="02020603050405020304" charset="0"/>
                          <a:cs typeface="Times New Roman Regular" panose="02020603050405020304" charset="0"/>
                        </a:rPr>
                        <a:t>82.89</a:t>
                      </a:r>
                      <a:endParaRPr lang="en-US" sz="900" b="0">
                        <a:latin typeface="Times New Roman Regular" panose="02020603050405020304" charset="0"/>
                        <a:cs typeface="Times New Roman Regular" panose="02020603050405020304" charset="0"/>
                      </a:endParaRPr>
                    </a:p>
                  </a:txBody>
                  <a:tcPr>
                    <a:noFill/>
                  </a:tcPr>
                </a:tc>
              </a:tr>
              <a:tr h="236855">
                <a:tc rowSpan="4">
                  <a:txBody>
                    <a:bodyPr/>
                    <a:p>
                      <a:pPr>
                        <a:buNone/>
                      </a:pPr>
                      <a:r>
                        <a:rPr lang="en-US" sz="900" b="0">
                          <a:latin typeface="Times New Roman Regular" panose="02020603050405020304" charset="0"/>
                          <a:ea typeface="Apple LiSung" charset="-120"/>
                          <a:cs typeface="Times New Roman Regular" panose="02020603050405020304" charset="0"/>
                          <a:sym typeface="+mn-ea"/>
                        </a:rPr>
                        <a:t>made-data-test-3.mat</a:t>
                      </a:r>
                      <a:endParaRPr lang="en-US" sz="900" b="0">
                        <a:latin typeface="Times New Roman Regular" panose="02020603050405020304" charset="0"/>
                        <a:ea typeface="Apple LiSung" charset="-120"/>
                        <a:cs typeface="Times New Roman Regular" panose="02020603050405020304" charset="0"/>
                        <a:sym typeface="+mn-ea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900" b="0">
                          <a:latin typeface="Times New Roman Regular" panose="02020603050405020304" charset="0"/>
                          <a:cs typeface="Times New Roman Regular" panose="02020603050405020304" charset="0"/>
                        </a:rPr>
                        <a:t>AP1</a:t>
                      </a:r>
                      <a:endParaRPr lang="en-US" sz="900" b="0">
                        <a:latin typeface="Times New Roman Regular" panose="02020603050405020304" charset="0"/>
                        <a:cs typeface="Times New Roman Regular" panose="0202060305040502030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900" b="0">
                          <a:latin typeface="Times New Roman Regular" panose="02020603050405020304" charset="0"/>
                          <a:cs typeface="Times New Roman Regular" panose="02020603050405020304" charset="0"/>
                        </a:rPr>
                        <a:t>-11.6</a:t>
                      </a:r>
                      <a:endParaRPr lang="en-US" sz="900" b="0">
                        <a:latin typeface="Times New Roman Regular" panose="02020603050405020304" charset="0"/>
                        <a:cs typeface="Times New Roman Regular" panose="0202060305040502030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900" b="0">
                          <a:latin typeface="Times New Roman Regular" panose="02020603050405020304" charset="0"/>
                          <a:cs typeface="Times New Roman Regular" panose="02020603050405020304" charset="0"/>
                        </a:rPr>
                        <a:t>5.82</a:t>
                      </a:r>
                      <a:endParaRPr lang="en-US" sz="900" b="0">
                        <a:latin typeface="Times New Roman Regular" panose="02020603050405020304" charset="0"/>
                        <a:cs typeface="Times New Roman Regular" panose="0202060305040502030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900" b="0">
                          <a:latin typeface="Times New Roman Regular" panose="02020603050405020304" charset="0"/>
                          <a:cs typeface="Times New Roman Regular" panose="02020603050405020304" charset="0"/>
                        </a:rPr>
                        <a:t>-12.5</a:t>
                      </a:r>
                      <a:endParaRPr lang="en-US" sz="900" b="0">
                        <a:latin typeface="Times New Roman Regular" panose="02020603050405020304" charset="0"/>
                        <a:cs typeface="Times New Roman Regular" panose="0202060305040502030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900" b="0">
                          <a:latin typeface="Times New Roman Regular" panose="02020603050405020304" charset="0"/>
                          <a:cs typeface="Times New Roman Regular" panose="02020603050405020304" charset="0"/>
                        </a:rPr>
                        <a:t>75.73</a:t>
                      </a:r>
                      <a:endParaRPr lang="en-US" sz="900" b="0">
                        <a:latin typeface="Times New Roman Regular" panose="02020603050405020304" charset="0"/>
                        <a:cs typeface="Times New Roman Regular" panose="02020603050405020304" charset="0"/>
                      </a:endParaRPr>
                    </a:p>
                  </a:txBody>
                  <a:tcPr>
                    <a:noFill/>
                  </a:tcPr>
                </a:tc>
              </a:tr>
              <a:tr h="236855">
                <a:tc vMerge="1"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900" b="0">
                          <a:latin typeface="Times New Roman Regular" panose="02020603050405020304" charset="0"/>
                          <a:cs typeface="Times New Roman Regular" panose="02020603050405020304" charset="0"/>
                        </a:rPr>
                        <a:t>AP2</a:t>
                      </a:r>
                      <a:endParaRPr lang="en-US" sz="900" b="0">
                        <a:latin typeface="Times New Roman Regular" panose="02020603050405020304" charset="0"/>
                        <a:cs typeface="Times New Roman Regular" panose="0202060305040502030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900" b="0">
                          <a:latin typeface="Times New Roman Regular" panose="02020603050405020304" charset="0"/>
                          <a:cs typeface="Times New Roman Regular" panose="02020603050405020304" charset="0"/>
                        </a:rPr>
                        <a:t>-9.3</a:t>
                      </a:r>
                      <a:endParaRPr lang="en-US" sz="900" b="0">
                        <a:latin typeface="Times New Roman Regular" panose="02020603050405020304" charset="0"/>
                        <a:cs typeface="Times New Roman Regular" panose="0202060305040502030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900" b="0">
                          <a:latin typeface="Times New Roman Regular" panose="02020603050405020304" charset="0"/>
                          <a:cs typeface="Times New Roman Regular" panose="02020603050405020304" charset="0"/>
                        </a:rPr>
                        <a:t>14.15</a:t>
                      </a:r>
                      <a:endParaRPr lang="en-US" sz="900" b="0">
                        <a:latin typeface="Times New Roman Regular" panose="02020603050405020304" charset="0"/>
                        <a:cs typeface="Times New Roman Regular" panose="0202060305040502030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900" b="0">
                          <a:latin typeface="Times New Roman Regular" panose="02020603050405020304" charset="0"/>
                          <a:cs typeface="Times New Roman Regular" panose="02020603050405020304" charset="0"/>
                        </a:rPr>
                        <a:t>-4.0</a:t>
                      </a:r>
                      <a:endParaRPr lang="en-US" sz="900" b="0">
                        <a:latin typeface="Times New Roman Regular" panose="02020603050405020304" charset="0"/>
                        <a:cs typeface="Times New Roman Regular" panose="0202060305040502030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900" b="0">
                          <a:latin typeface="Times New Roman Regular" panose="02020603050405020304" charset="0"/>
                          <a:cs typeface="Times New Roman Regular" panose="02020603050405020304" charset="0"/>
                        </a:rPr>
                        <a:t>11.17</a:t>
                      </a:r>
                      <a:endParaRPr lang="en-US" sz="900" b="0">
                        <a:latin typeface="Times New Roman Regular" panose="02020603050405020304" charset="0"/>
                        <a:cs typeface="Times New Roman Regular" panose="02020603050405020304" charset="0"/>
                      </a:endParaRPr>
                    </a:p>
                  </a:txBody>
                  <a:tcPr>
                    <a:noFill/>
                  </a:tcPr>
                </a:tc>
              </a:tr>
              <a:tr h="236855">
                <a:tc vMerge="1"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900" b="0">
                          <a:latin typeface="Times New Roman Regular" panose="02020603050405020304" charset="0"/>
                          <a:cs typeface="Times New Roman Regular" panose="02020603050405020304" charset="0"/>
                        </a:rPr>
                        <a:t>AP3</a:t>
                      </a:r>
                      <a:endParaRPr lang="en-US" sz="900" b="0">
                        <a:latin typeface="Times New Roman Regular" panose="02020603050405020304" charset="0"/>
                        <a:cs typeface="Times New Roman Regular" panose="0202060305040502030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900" b="0">
                          <a:latin typeface="Times New Roman Regular" panose="02020603050405020304" charset="0"/>
                          <a:cs typeface="Times New Roman Regular" panose="02020603050405020304" charset="0"/>
                        </a:rPr>
                        <a:t>-6.5</a:t>
                      </a:r>
                      <a:endParaRPr lang="en-US" sz="900" b="0">
                        <a:latin typeface="Times New Roman Regular" panose="02020603050405020304" charset="0"/>
                        <a:cs typeface="Times New Roman Regular" panose="0202060305040502030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900" b="0">
                          <a:latin typeface="Times New Roman Regular" panose="02020603050405020304" charset="0"/>
                          <a:cs typeface="Times New Roman Regular" panose="02020603050405020304" charset="0"/>
                        </a:rPr>
                        <a:t>6.64</a:t>
                      </a:r>
                      <a:endParaRPr lang="en-US" sz="900" b="0">
                        <a:latin typeface="Times New Roman Regular" panose="02020603050405020304" charset="0"/>
                        <a:cs typeface="Times New Roman Regular" panose="0202060305040502030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900" b="0">
                          <a:latin typeface="Times New Roman Regular" panose="02020603050405020304" charset="0"/>
                          <a:cs typeface="Times New Roman Regular" panose="02020603050405020304" charset="0"/>
                        </a:rPr>
                        <a:t>-4.2</a:t>
                      </a:r>
                      <a:endParaRPr lang="en-US" sz="900" b="0">
                        <a:latin typeface="Times New Roman Regular" panose="02020603050405020304" charset="0"/>
                        <a:cs typeface="Times New Roman Regular" panose="0202060305040502030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900" b="0">
                          <a:latin typeface="Times New Roman Regular" panose="02020603050405020304" charset="0"/>
                          <a:cs typeface="Times New Roman Regular" panose="02020603050405020304" charset="0"/>
                        </a:rPr>
                        <a:t>15.96</a:t>
                      </a:r>
                      <a:endParaRPr lang="en-US" sz="900" b="0">
                        <a:latin typeface="Times New Roman Regular" panose="02020603050405020304" charset="0"/>
                        <a:cs typeface="Times New Roman Regular" panose="02020603050405020304" charset="0"/>
                      </a:endParaRPr>
                    </a:p>
                  </a:txBody>
                  <a:tcPr>
                    <a:noFill/>
                  </a:tcPr>
                </a:tc>
              </a:tr>
              <a:tr h="236855">
                <a:tc vMerge="1"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900" b="0">
                          <a:latin typeface="Times New Roman Regular" panose="02020603050405020304" charset="0"/>
                          <a:cs typeface="Times New Roman Regular" panose="02020603050405020304" charset="0"/>
                        </a:rPr>
                        <a:t>AP4</a:t>
                      </a:r>
                      <a:endParaRPr lang="en-US" sz="900" b="0">
                        <a:latin typeface="Times New Roman Regular" panose="02020603050405020304" charset="0"/>
                        <a:cs typeface="Times New Roman Regular" panose="0202060305040502030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900" b="0">
                          <a:latin typeface="Times New Roman Regular" panose="02020603050405020304" charset="0"/>
                          <a:cs typeface="Times New Roman Regular" panose="02020603050405020304" charset="0"/>
                        </a:rPr>
                        <a:t>5.2</a:t>
                      </a:r>
                      <a:endParaRPr lang="en-US" sz="900" b="0">
                        <a:latin typeface="Times New Roman Regular" panose="02020603050405020304" charset="0"/>
                        <a:cs typeface="Times New Roman Regular" panose="0202060305040502030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900" b="0">
                          <a:latin typeface="Times New Roman Regular" panose="02020603050405020304" charset="0"/>
                          <a:cs typeface="Times New Roman Regular" panose="02020603050405020304" charset="0"/>
                        </a:rPr>
                        <a:t>29.19</a:t>
                      </a:r>
                      <a:endParaRPr lang="en-US" sz="900" b="0">
                        <a:latin typeface="Times New Roman Regular" panose="02020603050405020304" charset="0"/>
                        <a:cs typeface="Times New Roman Regular" panose="0202060305040502030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900" b="0">
                          <a:latin typeface="Times New Roman Regular" panose="02020603050405020304" charset="0"/>
                          <a:cs typeface="Times New Roman Regular" panose="02020603050405020304" charset="0"/>
                        </a:rPr>
                        <a:t>-7.5</a:t>
                      </a:r>
                      <a:endParaRPr lang="en-US" sz="900" b="0">
                        <a:latin typeface="Times New Roman Regular" panose="02020603050405020304" charset="0"/>
                        <a:cs typeface="Times New Roman Regular" panose="0202060305040502030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900" b="0">
                          <a:latin typeface="Times New Roman Regular" panose="02020603050405020304" charset="0"/>
                          <a:cs typeface="Times New Roman Regular" panose="02020603050405020304" charset="0"/>
                        </a:rPr>
                        <a:t>131.58</a:t>
                      </a:r>
                      <a:endParaRPr lang="en-US" sz="900" b="0">
                        <a:latin typeface="Times New Roman Regular" panose="02020603050405020304" charset="0"/>
                        <a:cs typeface="Times New Roman Regular" panose="02020603050405020304" charset="0"/>
                      </a:endParaRPr>
                    </a:p>
                  </a:txBody>
                  <a:tcPr>
                    <a:noFill/>
                  </a:tcPr>
                </a:tc>
              </a:tr>
              <a:tr h="236855">
                <a:tc rowSpan="4">
                  <a:txBody>
                    <a:bodyPr/>
                    <a:p>
                      <a:pPr>
                        <a:buNone/>
                      </a:pPr>
                      <a:r>
                        <a:rPr lang="en-US" sz="900" b="0">
                          <a:latin typeface="Times New Roman Regular" panose="02020603050405020304" charset="0"/>
                          <a:ea typeface="Apple LiSung" charset="-120"/>
                          <a:cs typeface="Times New Roman Regular" panose="02020603050405020304" charset="0"/>
                          <a:sym typeface="+mn-ea"/>
                        </a:rPr>
                        <a:t>AVG</a:t>
                      </a:r>
                      <a:endParaRPr lang="en-US" sz="900" b="0">
                        <a:latin typeface="Times New Roman Regular" panose="02020603050405020304" charset="0"/>
                        <a:ea typeface="Apple LiSung" charset="-120"/>
                        <a:cs typeface="Times New Roman Regular" panose="02020603050405020304" charset="0"/>
                        <a:sym typeface="+mn-ea"/>
                      </a:endParaRP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900" b="0">
                          <a:latin typeface="Times New Roman Regular" panose="02020603050405020304" charset="0"/>
                          <a:cs typeface="Times New Roman Regular" panose="02020603050405020304" charset="0"/>
                        </a:rPr>
                        <a:t>AP1</a:t>
                      </a:r>
                      <a:endParaRPr lang="en-US" sz="900" b="0">
                        <a:latin typeface="Times New Roman Regular" panose="02020603050405020304" charset="0"/>
                        <a:cs typeface="Times New Roman Regular" panose="02020603050405020304" charset="0"/>
                      </a:endParaRP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900" b="0">
                          <a:latin typeface="Times New Roman Regular" panose="02020603050405020304" charset="0"/>
                          <a:cs typeface="Times New Roman Regular" panose="02020603050405020304" charset="0"/>
                        </a:rPr>
                        <a:t>-11.67</a:t>
                      </a:r>
                      <a:endParaRPr lang="en-US" sz="900" b="0">
                        <a:latin typeface="Times New Roman Regular" panose="02020603050405020304" charset="0"/>
                        <a:cs typeface="Times New Roman Regular" panose="02020603050405020304" charset="0"/>
                      </a:endParaRP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900" b="0">
                          <a:latin typeface="Times New Roman Regular" panose="02020603050405020304" charset="0"/>
                          <a:cs typeface="Times New Roman Regular" panose="02020603050405020304" charset="0"/>
                        </a:rPr>
                        <a:t>5.62</a:t>
                      </a:r>
                      <a:endParaRPr lang="en-US" sz="900" b="0">
                        <a:latin typeface="Times New Roman Regular" panose="02020603050405020304" charset="0"/>
                        <a:cs typeface="Times New Roman Regular" panose="02020603050405020304" charset="0"/>
                      </a:endParaRP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900" b="0">
                          <a:latin typeface="Times New Roman Regular" panose="02020603050405020304" charset="0"/>
                          <a:cs typeface="Times New Roman Regular" panose="02020603050405020304" charset="0"/>
                        </a:rPr>
                        <a:t>-12.53</a:t>
                      </a:r>
                      <a:endParaRPr lang="en-US" sz="900" b="0">
                        <a:latin typeface="Times New Roman Regular" panose="02020603050405020304" charset="0"/>
                        <a:cs typeface="Times New Roman Regular" panose="02020603050405020304" charset="0"/>
                      </a:endParaRP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900" b="0">
                          <a:latin typeface="Times New Roman Regular" panose="02020603050405020304" charset="0"/>
                          <a:cs typeface="Times New Roman Regular" panose="02020603050405020304" charset="0"/>
                        </a:rPr>
                        <a:t>63.62</a:t>
                      </a:r>
                      <a:endParaRPr lang="en-US" sz="900" b="0">
                        <a:latin typeface="Times New Roman Regular" panose="02020603050405020304" charset="0"/>
                        <a:cs typeface="Times New Roman Regular" panose="02020603050405020304" charset="0"/>
                      </a:endParaRPr>
                    </a:p>
                  </a:txBody>
                  <a:tcPr>
                    <a:solidFill>
                      <a:schemeClr val="accent3"/>
                    </a:solidFill>
                  </a:tcPr>
                </a:tc>
              </a:tr>
              <a:tr h="236855">
                <a:tc vMerge="1"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900" b="0">
                          <a:latin typeface="Times New Roman Regular" panose="02020603050405020304" charset="0"/>
                          <a:cs typeface="Times New Roman Regular" panose="02020603050405020304" charset="0"/>
                        </a:rPr>
                        <a:t>AP2</a:t>
                      </a:r>
                      <a:endParaRPr lang="en-US" sz="900" b="0">
                        <a:latin typeface="Times New Roman Regular" panose="02020603050405020304" charset="0"/>
                        <a:cs typeface="Times New Roman Regular" panose="02020603050405020304" charset="0"/>
                      </a:endParaRP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900" b="0">
                          <a:latin typeface="Times New Roman Regular" panose="02020603050405020304" charset="0"/>
                          <a:cs typeface="Times New Roman Regular" panose="02020603050405020304" charset="0"/>
                        </a:rPr>
                        <a:t>-9.5</a:t>
                      </a:r>
                      <a:endParaRPr lang="en-US" sz="900" b="0">
                        <a:latin typeface="Times New Roman Regular" panose="02020603050405020304" charset="0"/>
                        <a:cs typeface="Times New Roman Regular" panose="02020603050405020304" charset="0"/>
                      </a:endParaRP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900" b="0">
                          <a:latin typeface="Times New Roman Regular" panose="02020603050405020304" charset="0"/>
                          <a:cs typeface="Times New Roman Regular" panose="02020603050405020304" charset="0"/>
                        </a:rPr>
                        <a:t>13.69</a:t>
                      </a:r>
                      <a:endParaRPr lang="en-US" sz="900" b="0">
                        <a:latin typeface="Times New Roman Regular" panose="02020603050405020304" charset="0"/>
                        <a:cs typeface="Times New Roman Regular" panose="02020603050405020304" charset="0"/>
                      </a:endParaRP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900" b="0">
                          <a:latin typeface="Times New Roman Regular" panose="02020603050405020304" charset="0"/>
                          <a:cs typeface="Times New Roman Regular" panose="02020603050405020304" charset="0"/>
                        </a:rPr>
                        <a:t>-3.8</a:t>
                      </a:r>
                      <a:endParaRPr lang="en-US" sz="900" b="0">
                        <a:latin typeface="Times New Roman Regular" panose="02020603050405020304" charset="0"/>
                        <a:cs typeface="Times New Roman Regular" panose="02020603050405020304" charset="0"/>
                      </a:endParaRP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900" b="0">
                          <a:latin typeface="Times New Roman Regular" panose="02020603050405020304" charset="0"/>
                          <a:cs typeface="Times New Roman Regular" panose="02020603050405020304" charset="0"/>
                        </a:rPr>
                        <a:t>11.20</a:t>
                      </a:r>
                      <a:endParaRPr lang="en-US" sz="900" b="0">
                        <a:latin typeface="Times New Roman Regular" panose="02020603050405020304" charset="0"/>
                        <a:cs typeface="Times New Roman Regular" panose="02020603050405020304" charset="0"/>
                      </a:endParaRPr>
                    </a:p>
                  </a:txBody>
                  <a:tcPr>
                    <a:solidFill>
                      <a:schemeClr val="accent3"/>
                    </a:solidFill>
                  </a:tcPr>
                </a:tc>
              </a:tr>
              <a:tr h="236855">
                <a:tc vMerge="1"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900" b="0">
                          <a:latin typeface="Times New Roman Regular" panose="02020603050405020304" charset="0"/>
                          <a:cs typeface="Times New Roman Regular" panose="02020603050405020304" charset="0"/>
                        </a:rPr>
                        <a:t>AP3</a:t>
                      </a:r>
                      <a:endParaRPr lang="en-US" sz="900" b="0">
                        <a:latin typeface="Times New Roman Regular" panose="02020603050405020304" charset="0"/>
                        <a:cs typeface="Times New Roman Regular" panose="02020603050405020304" charset="0"/>
                      </a:endParaRP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900" b="0">
                          <a:latin typeface="Times New Roman Regular" panose="02020603050405020304" charset="0"/>
                          <a:cs typeface="Times New Roman Regular" panose="02020603050405020304" charset="0"/>
                        </a:rPr>
                        <a:t>-6.2</a:t>
                      </a:r>
                      <a:endParaRPr lang="en-US" sz="900" b="0">
                        <a:latin typeface="Times New Roman Regular" panose="02020603050405020304" charset="0"/>
                        <a:cs typeface="Times New Roman Regular" panose="02020603050405020304" charset="0"/>
                      </a:endParaRP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900" b="0">
                          <a:latin typeface="Times New Roman Regular" panose="02020603050405020304" charset="0"/>
                          <a:cs typeface="Times New Roman Regular" panose="02020603050405020304" charset="0"/>
                        </a:rPr>
                        <a:t>6.90</a:t>
                      </a:r>
                      <a:endParaRPr lang="en-US" sz="900" b="0">
                        <a:latin typeface="Times New Roman Regular" panose="02020603050405020304" charset="0"/>
                        <a:cs typeface="Times New Roman Regular" panose="02020603050405020304" charset="0"/>
                      </a:endParaRP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900" b="0">
                          <a:latin typeface="Times New Roman Regular" panose="02020603050405020304" charset="0"/>
                          <a:cs typeface="Times New Roman Regular" panose="02020603050405020304" charset="0"/>
                        </a:rPr>
                        <a:t>-3.93</a:t>
                      </a:r>
                      <a:endParaRPr lang="en-US" sz="900" b="0">
                        <a:latin typeface="Times New Roman Regular" panose="02020603050405020304" charset="0"/>
                        <a:cs typeface="Times New Roman Regular" panose="02020603050405020304" charset="0"/>
                      </a:endParaRP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900" b="0">
                          <a:latin typeface="Times New Roman Regular" panose="02020603050405020304" charset="0"/>
                          <a:cs typeface="Times New Roman Regular" panose="02020603050405020304" charset="0"/>
                        </a:rPr>
                        <a:t>15.60</a:t>
                      </a:r>
                      <a:endParaRPr lang="en-US" sz="900" b="0">
                        <a:latin typeface="Times New Roman Regular" panose="02020603050405020304" charset="0"/>
                        <a:cs typeface="Times New Roman Regular" panose="02020603050405020304" charset="0"/>
                      </a:endParaRPr>
                    </a:p>
                  </a:txBody>
                  <a:tcPr>
                    <a:solidFill>
                      <a:schemeClr val="accent3"/>
                    </a:solidFill>
                  </a:tcPr>
                </a:tc>
              </a:tr>
              <a:tr h="236855">
                <a:tc vMerge="1"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900" b="0">
                          <a:latin typeface="Times New Roman Regular" panose="02020603050405020304" charset="0"/>
                          <a:cs typeface="Times New Roman Regular" panose="02020603050405020304" charset="0"/>
                        </a:rPr>
                        <a:t>AP4</a:t>
                      </a:r>
                      <a:endParaRPr lang="en-US" sz="900" b="0">
                        <a:latin typeface="Times New Roman Regular" panose="02020603050405020304" charset="0"/>
                        <a:cs typeface="Times New Roman Regular" panose="02020603050405020304" charset="0"/>
                      </a:endParaRP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900" b="0">
                          <a:latin typeface="Times New Roman Regular" panose="02020603050405020304" charset="0"/>
                          <a:cs typeface="Times New Roman Regular" panose="02020603050405020304" charset="0"/>
                        </a:rPr>
                        <a:t>5.37</a:t>
                      </a:r>
                      <a:endParaRPr lang="en-US" sz="900" b="0">
                        <a:latin typeface="Times New Roman Regular" panose="02020603050405020304" charset="0"/>
                        <a:cs typeface="Times New Roman Regular" panose="02020603050405020304" charset="0"/>
                      </a:endParaRP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900" b="0">
                          <a:latin typeface="Times New Roman Regular" panose="02020603050405020304" charset="0"/>
                          <a:cs typeface="Times New Roman Regular" panose="02020603050405020304" charset="0"/>
                        </a:rPr>
                        <a:t>27.78</a:t>
                      </a:r>
                      <a:endParaRPr lang="en-US" sz="900" b="0">
                        <a:latin typeface="Times New Roman Regular" panose="02020603050405020304" charset="0"/>
                        <a:cs typeface="Times New Roman Regular" panose="02020603050405020304" charset="0"/>
                      </a:endParaRP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900" b="0">
                          <a:latin typeface="Times New Roman Regular" panose="02020603050405020304" charset="0"/>
                          <a:cs typeface="Times New Roman Regular" panose="02020603050405020304" charset="0"/>
                        </a:rPr>
                        <a:t>-7.77</a:t>
                      </a:r>
                      <a:endParaRPr lang="en-US" sz="900" b="0">
                        <a:latin typeface="Times New Roman Regular" panose="02020603050405020304" charset="0"/>
                        <a:cs typeface="Times New Roman Regular" panose="02020603050405020304" charset="0"/>
                      </a:endParaRP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900" b="0">
                          <a:latin typeface="Times New Roman Regular" panose="02020603050405020304" charset="0"/>
                          <a:cs typeface="Times New Roman Regular" panose="02020603050405020304" charset="0"/>
                        </a:rPr>
                        <a:t>98.90</a:t>
                      </a:r>
                      <a:endParaRPr lang="en-US" sz="900" b="0">
                        <a:latin typeface="Times New Roman Regular" panose="02020603050405020304" charset="0"/>
                        <a:cs typeface="Times New Roman Regular" panose="02020603050405020304" charset="0"/>
                      </a:endParaRPr>
                    </a:p>
                  </a:txBody>
                  <a:tcPr>
                    <a:solidFill>
                      <a:schemeClr val="accent3"/>
                    </a:solidFill>
                  </a:tcPr>
                </a:tc>
              </a:tr>
            </a:tbl>
          </a:graphicData>
        </a:graphic>
      </p:graphicFrame>
      <p:sp>
        <p:nvSpPr>
          <p:cNvPr id="18" name="Text Box 17"/>
          <p:cNvSpPr txBox="1"/>
          <p:nvPr/>
        </p:nvSpPr>
        <p:spPr>
          <a:xfrm>
            <a:off x="384810" y="1449070"/>
            <a:ext cx="1023366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sz="1400"/>
              <a:t>The table on the left is the </a:t>
            </a:r>
            <a:r>
              <a:rPr sz="1400" b="1"/>
              <a:t>von Mises distribution</a:t>
            </a:r>
            <a:r>
              <a:rPr sz="1400"/>
              <a:t> of the AOA measured by each AP. (The visualization statistics of these parameters are placed at the end of the </a:t>
            </a:r>
            <a:r>
              <a:rPr lang="en-US" sz="1400"/>
              <a:t>slides</a:t>
            </a:r>
            <a:r>
              <a:rPr sz="1400"/>
              <a:t>)</a:t>
            </a:r>
            <a:endParaRPr sz="1400"/>
          </a:p>
        </p:txBody>
      </p:sp>
      <p:pic>
        <p:nvPicPr>
          <p:cNvPr id="5" name="Picture 4" descr="Screenshot 2025-06-02 at 23.26.0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00" y="2683510"/>
            <a:ext cx="3808095" cy="232029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4695" y="405231"/>
            <a:ext cx="11441391" cy="840400"/>
          </a:xfrm>
        </p:spPr>
        <p:txBody>
          <a:bodyPr>
            <a:noAutofit/>
          </a:bodyPr>
          <a:p>
            <a:pPr algn="l" fontAlgn="auto"/>
            <a:r>
              <a:rPr lang="en-US" sz="2400">
                <a:ea typeface="Apple LiSung" charset="-120"/>
                <a:cs typeface="+mn-lt"/>
                <a:sym typeface="+mn-ea"/>
              </a:rPr>
              <a:t>Result</a:t>
            </a:r>
            <a:endParaRPr lang="en-US" sz="2400">
              <a:ea typeface="Apple LiSung" charset="-120"/>
              <a:cs typeface="+mn-lt"/>
              <a:sym typeface="+mn-ea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770890" y="5071745"/>
            <a:ext cx="386842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1400">
                <a:ea typeface="Apple LiSung" charset="-120"/>
                <a:cs typeface="+mn-lt"/>
                <a:sym typeface="+mn-ea"/>
              </a:rPr>
              <a:t>made-data-test-1.mat</a:t>
            </a:r>
            <a:endParaRPr lang="en-US" sz="1400">
              <a:ea typeface="Apple LiSung" charset="-120"/>
              <a:cs typeface="+mn-lt"/>
              <a:sym typeface="+mn-ea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4566920" y="4974590"/>
            <a:ext cx="386842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1400">
                <a:ea typeface="Apple LiSung" charset="-120"/>
                <a:cs typeface="+mn-lt"/>
                <a:sym typeface="+mn-ea"/>
              </a:rPr>
              <a:t>made-data-test-2.mat</a:t>
            </a:r>
            <a:endParaRPr lang="en-US" sz="1400">
              <a:ea typeface="Apple LiSung" charset="-120"/>
              <a:cs typeface="+mn-lt"/>
              <a:sym typeface="+mn-ea"/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8562340" y="4974590"/>
            <a:ext cx="386842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1400">
                <a:ea typeface="Apple LiSung" charset="-120"/>
                <a:cs typeface="+mn-lt"/>
                <a:sym typeface="+mn-ea"/>
              </a:rPr>
              <a:t>made-data-test-3.mat</a:t>
            </a:r>
            <a:endParaRPr lang="en-US" sz="1400">
              <a:ea typeface="Apple LiSung" charset="-120"/>
              <a:cs typeface="+mn-lt"/>
              <a:sym typeface="+mn-ea"/>
            </a:endParaRPr>
          </a:p>
        </p:txBody>
      </p:sp>
      <p:pic>
        <p:nvPicPr>
          <p:cNvPr id="9" name="Picture 8" descr="Screenshot 2025-06-03 at 02.59.2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14945" y="1786255"/>
            <a:ext cx="3868420" cy="3188335"/>
          </a:xfrm>
          <a:prstGeom prst="rect">
            <a:avLst/>
          </a:prstGeom>
        </p:spPr>
      </p:pic>
      <p:pic>
        <p:nvPicPr>
          <p:cNvPr id="10" name="Picture 9" descr="Screenshot 2025-06-03 at 03.00.3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3675" y="1891030"/>
            <a:ext cx="3561715" cy="2974975"/>
          </a:xfrm>
          <a:prstGeom prst="rect">
            <a:avLst/>
          </a:prstGeom>
        </p:spPr>
      </p:pic>
      <p:pic>
        <p:nvPicPr>
          <p:cNvPr id="11" name="Picture 10" descr="Screenshot 2025-06-03 at 03.01.4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700" y="1901190"/>
            <a:ext cx="3669665" cy="301307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4695" y="405231"/>
            <a:ext cx="11441391" cy="840400"/>
          </a:xfrm>
        </p:spPr>
        <p:txBody>
          <a:bodyPr>
            <a:noAutofit/>
          </a:bodyPr>
          <a:p>
            <a:pPr algn="l" fontAlgn="auto"/>
            <a:r>
              <a:rPr lang="en-US" sz="2400">
                <a:ea typeface="Apple LiSung" charset="-120"/>
                <a:cs typeface="+mn-lt"/>
                <a:sym typeface="+mn-ea"/>
              </a:rPr>
              <a:t>Distribution parameters of azimuth and elevation - made-data-test-1</a:t>
            </a:r>
            <a:endParaRPr lang="en-US" sz="2400">
              <a:sym typeface="+mn-ea"/>
            </a:endParaRPr>
          </a:p>
        </p:txBody>
      </p:sp>
      <p:pic>
        <p:nvPicPr>
          <p:cNvPr id="3" name="Picture 2" descr="Screenshot 2025-06-01 at 17.02.3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4810" y="1530985"/>
            <a:ext cx="4986020" cy="4054475"/>
          </a:xfrm>
          <a:prstGeom prst="rect">
            <a:avLst/>
          </a:prstGeom>
        </p:spPr>
      </p:pic>
      <p:pic>
        <p:nvPicPr>
          <p:cNvPr id="4" name="Picture 3" descr="Screenshot 2025-06-01 at 17.06.5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3340" y="1588770"/>
            <a:ext cx="4672330" cy="391223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4695" y="405231"/>
            <a:ext cx="11441391" cy="840400"/>
          </a:xfrm>
        </p:spPr>
        <p:txBody>
          <a:bodyPr>
            <a:noAutofit/>
          </a:bodyPr>
          <a:p>
            <a:pPr algn="l" fontAlgn="auto"/>
            <a:r>
              <a:rPr lang="en-US" sz="2400">
                <a:ea typeface="Apple LiSung" charset="-120"/>
                <a:cs typeface="+mn-lt"/>
                <a:sym typeface="+mn-ea"/>
              </a:rPr>
              <a:t>Distribution parameters of azimuth and elevation - made-data-test-2</a:t>
            </a:r>
            <a:endParaRPr lang="en-US" sz="2400">
              <a:sym typeface="+mn-ea"/>
            </a:endParaRPr>
          </a:p>
        </p:txBody>
      </p:sp>
      <p:pic>
        <p:nvPicPr>
          <p:cNvPr id="5" name="Picture 4" descr="Screenshot 2025-06-01 at 17.09.0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58890" y="1644650"/>
            <a:ext cx="5321300" cy="4156075"/>
          </a:xfrm>
          <a:prstGeom prst="rect">
            <a:avLst/>
          </a:prstGeom>
        </p:spPr>
      </p:pic>
      <p:pic>
        <p:nvPicPr>
          <p:cNvPr id="6" name="Picture 5" descr="Screenshot 2025-06-01 at 17.09.5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315" y="1584325"/>
            <a:ext cx="5106035" cy="425894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4695" y="405231"/>
            <a:ext cx="11441391" cy="840400"/>
          </a:xfrm>
        </p:spPr>
        <p:txBody>
          <a:bodyPr>
            <a:noAutofit/>
          </a:bodyPr>
          <a:p>
            <a:pPr algn="l" fontAlgn="auto"/>
            <a:r>
              <a:rPr lang="en-US" sz="2400">
                <a:ea typeface="Apple LiSung" charset="-120"/>
                <a:cs typeface="+mn-lt"/>
                <a:sym typeface="+mn-ea"/>
              </a:rPr>
              <a:t>Distribution parameters of azimuth and elevation - made-data-test-3</a:t>
            </a:r>
            <a:endParaRPr lang="en-US" sz="2400">
              <a:sym typeface="+mn-ea"/>
            </a:endParaRPr>
          </a:p>
        </p:txBody>
      </p:sp>
      <p:pic>
        <p:nvPicPr>
          <p:cNvPr id="5" name="Picture 4" descr="Screenshot 2025-06-01 at 17.11.0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09690" y="1515745"/>
            <a:ext cx="5202555" cy="4361180"/>
          </a:xfrm>
          <a:prstGeom prst="rect">
            <a:avLst/>
          </a:prstGeom>
        </p:spPr>
      </p:pic>
      <p:pic>
        <p:nvPicPr>
          <p:cNvPr id="6" name="Picture 5" descr="Screenshot 2025-06-01 at 17.11.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525" y="1515745"/>
            <a:ext cx="5289550" cy="438975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4695" y="264896"/>
            <a:ext cx="11441391" cy="840400"/>
          </a:xfrm>
        </p:spPr>
        <p:txBody>
          <a:bodyPr>
            <a:noAutofit/>
          </a:bodyPr>
          <a:p>
            <a:pPr algn="l" fontAlgn="auto"/>
            <a:r>
              <a:rPr lang="en-US" sz="2400">
                <a:ea typeface="Apple LiSung" charset="-120"/>
                <a:cs typeface="+mn-lt"/>
                <a:sym typeface="+mn-ea"/>
              </a:rPr>
              <a:t>Distribution parameters of azimuth and elevation - </a:t>
            </a:r>
            <a:r>
              <a:rPr lang="en-US" sz="2400">
                <a:ea typeface="Apple LiSung" charset="-120"/>
                <a:cs typeface="+mn-lt"/>
                <a:sym typeface="+mn-ea"/>
              </a:rPr>
              <a:t>made-data-test-1 - </a:t>
            </a:r>
            <a:r>
              <a:rPr lang="en-US" sz="2400">
                <a:ea typeface="Apple LiSung" charset="-120"/>
                <a:cs typeface="+mn-lt"/>
                <a:sym typeface="+mn-ea"/>
              </a:rPr>
              <a:t>VM per AP</a:t>
            </a:r>
            <a:endParaRPr lang="en-US" sz="2400">
              <a:sym typeface="+mn-ea"/>
            </a:endParaRPr>
          </a:p>
        </p:txBody>
      </p:sp>
      <p:pic>
        <p:nvPicPr>
          <p:cNvPr id="12" name="Picture 11" descr="Screenshot 2025-06-01 at 18.26.4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14780" y="1322070"/>
            <a:ext cx="9287510" cy="471932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4695" y="200126"/>
            <a:ext cx="11441391" cy="840400"/>
          </a:xfrm>
        </p:spPr>
        <p:txBody>
          <a:bodyPr>
            <a:noAutofit/>
          </a:bodyPr>
          <a:p>
            <a:pPr algn="l" fontAlgn="auto"/>
            <a:r>
              <a:rPr lang="en-US" sz="2400">
                <a:ea typeface="Apple LiSung" charset="-120"/>
                <a:cs typeface="+mn-lt"/>
                <a:sym typeface="+mn-ea"/>
              </a:rPr>
              <a:t>Distribution parameters of azimuth and elevation - </a:t>
            </a:r>
            <a:r>
              <a:rPr lang="en-US" sz="2400">
                <a:ea typeface="Apple LiSung" charset="-120"/>
                <a:cs typeface="+mn-lt"/>
                <a:sym typeface="+mn-ea"/>
              </a:rPr>
              <a:t>made-data-test-2 - </a:t>
            </a:r>
            <a:r>
              <a:rPr lang="en-US" sz="2400">
                <a:ea typeface="Apple LiSung" charset="-120"/>
                <a:cs typeface="+mn-lt"/>
                <a:sym typeface="+mn-ea"/>
              </a:rPr>
              <a:t>VM per AP</a:t>
            </a:r>
            <a:endParaRPr lang="en-US" sz="2400">
              <a:sym typeface="+mn-ea"/>
            </a:endParaRPr>
          </a:p>
        </p:txBody>
      </p:sp>
      <p:pic>
        <p:nvPicPr>
          <p:cNvPr id="3" name="Picture 2" descr="Screenshot 2025-06-01 at 18.28.5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50035" y="1355725"/>
            <a:ext cx="8971280" cy="466407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4695" y="189331"/>
            <a:ext cx="11441391" cy="840400"/>
          </a:xfrm>
        </p:spPr>
        <p:txBody>
          <a:bodyPr>
            <a:noAutofit/>
          </a:bodyPr>
          <a:p>
            <a:pPr algn="l" fontAlgn="auto"/>
            <a:r>
              <a:rPr lang="en-US" sz="2400">
                <a:ea typeface="Apple LiSung" charset="-120"/>
                <a:cs typeface="+mn-lt"/>
                <a:sym typeface="+mn-ea"/>
              </a:rPr>
              <a:t>Distribution parameters of azimuth and elevation - </a:t>
            </a:r>
            <a:r>
              <a:rPr lang="en-US" sz="2400">
                <a:ea typeface="Apple LiSung" charset="-120"/>
                <a:cs typeface="+mn-lt"/>
                <a:sym typeface="+mn-ea"/>
              </a:rPr>
              <a:t>made-data-test-3 - </a:t>
            </a:r>
            <a:r>
              <a:rPr lang="en-US" sz="2400">
                <a:ea typeface="Apple LiSung" charset="-120"/>
                <a:cs typeface="+mn-lt"/>
                <a:sym typeface="+mn-ea"/>
              </a:rPr>
              <a:t>VM per AP</a:t>
            </a:r>
            <a:endParaRPr lang="en-US" sz="2400">
              <a:sym typeface="+mn-ea"/>
            </a:endParaRPr>
          </a:p>
        </p:txBody>
      </p:sp>
      <p:pic>
        <p:nvPicPr>
          <p:cNvPr id="4" name="Picture 3" descr="Screenshot 2025-06-01 at 18.30.0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46555" y="1355725"/>
            <a:ext cx="8923020" cy="467169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4695" y="405231"/>
            <a:ext cx="11441391" cy="840400"/>
          </a:xfrm>
        </p:spPr>
        <p:txBody>
          <a:bodyPr>
            <a:noAutofit/>
          </a:bodyPr>
          <a:p>
            <a:pPr algn="l" fontAlgn="auto"/>
            <a:r>
              <a:rPr lang="en-US" sz="2400">
                <a:sym typeface="+mn-ea"/>
              </a:rPr>
              <a:t>von Mises–Fisher (VMF) Distribution</a:t>
            </a:r>
            <a:endParaRPr lang="en-US" sz="2400">
              <a:sym typeface="+mn-ea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146050" y="1343660"/>
            <a:ext cx="11816080" cy="306705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sz="1400"/>
              <a:t>Given a mean direction vector </a:t>
            </a:r>
            <a:r>
              <a:rPr sz="1400" b="1">
                <a:latin typeface="Times New Roman Bold" panose="02020603050405020304" charset="0"/>
                <a:cs typeface="Times New Roman Bold" panose="02020603050405020304" charset="0"/>
              </a:rPr>
              <a:t>μ (unit vector)</a:t>
            </a:r>
            <a:r>
              <a:rPr sz="1400"/>
              <a:t> and concentration parameter </a:t>
            </a:r>
            <a:r>
              <a:rPr sz="1400" b="1">
                <a:latin typeface="Times New Roman Bold" panose="02020603050405020304" charset="0"/>
                <a:cs typeface="Times New Roman Bold" panose="02020603050405020304" charset="0"/>
              </a:rPr>
              <a:t>κ (kappa)</a:t>
            </a:r>
            <a:r>
              <a:rPr sz="1400"/>
              <a:t>, the VMF probability density function is:</a:t>
            </a:r>
            <a:endParaRPr sz="1400"/>
          </a:p>
        </p:txBody>
      </p:sp>
      <p:pic>
        <p:nvPicPr>
          <p:cNvPr id="3" name="Picture 2" descr="Screenshot 2025-06-01 at 16.31.2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84345" y="1778635"/>
            <a:ext cx="2857500" cy="43180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190500" y="2239010"/>
            <a:ext cx="11217910" cy="1168400"/>
          </a:xfrm>
          <a:prstGeom prst="rect">
            <a:avLst/>
          </a:prstGeom>
        </p:spPr>
        <p:txBody>
          <a:bodyPr wrap="square">
            <a:spAutoFit/>
          </a:bodyPr>
          <a:p>
            <a:pPr marL="285750" indent="-285750">
              <a:buFont typeface="Arial" panose="020B0704020202020204" pitchFamily="34" charset="0"/>
              <a:buChar char="•"/>
            </a:pPr>
            <a:r>
              <a:rPr sz="1400" b="1">
                <a:latin typeface="Times New Roman Regular" panose="02020603050405020304" charset="0"/>
                <a:cs typeface="Times New Roman Regular" panose="02020603050405020304" charset="0"/>
              </a:rPr>
              <a:t>x</a:t>
            </a:r>
            <a:r>
              <a:rPr sz="1400"/>
              <a:t> </a:t>
            </a:r>
            <a:r>
              <a:rPr lang="en-US" sz="1400"/>
              <a:t>:</a:t>
            </a:r>
            <a:r>
              <a:rPr sz="1400"/>
              <a:t> a unit vector on the sphere</a:t>
            </a:r>
            <a:endParaRPr sz="1400"/>
          </a:p>
          <a:p>
            <a:pPr marL="285750" indent="-285750">
              <a:buFont typeface="Arial" panose="020B0704020202020204" pitchFamily="34" charset="0"/>
              <a:buChar char="•"/>
            </a:pPr>
            <a:r>
              <a:rPr sz="1400" b="1">
                <a:latin typeface="Times New Roman Bold" panose="02020603050405020304" charset="0"/>
                <a:cs typeface="Times New Roman Bold" panose="02020603050405020304" charset="0"/>
              </a:rPr>
              <a:t>C</a:t>
            </a:r>
            <a:r>
              <a:rPr lang="en-US" sz="1400" b="1" baseline="-25000">
                <a:latin typeface="Times New Roman Bold" panose="02020603050405020304" charset="0"/>
                <a:cs typeface="Times New Roman Bold" panose="02020603050405020304" charset="0"/>
              </a:rPr>
              <a:t>p</a:t>
            </a:r>
            <a:r>
              <a:rPr sz="1400" b="1">
                <a:latin typeface="Times New Roman Bold" panose="02020603050405020304" charset="0"/>
                <a:cs typeface="Times New Roman Bold" panose="02020603050405020304" charset="0"/>
              </a:rPr>
              <a:t>(κ)</a:t>
            </a:r>
            <a:r>
              <a:rPr sz="1400"/>
              <a:t> </a:t>
            </a:r>
            <a:r>
              <a:rPr lang="en-US" sz="1400"/>
              <a:t>: </a:t>
            </a:r>
            <a:r>
              <a:rPr sz="1400"/>
              <a:t>the normalization constant.</a:t>
            </a:r>
            <a:endParaRPr sz="1400"/>
          </a:p>
          <a:p>
            <a:pPr marL="285750" indent="-285750">
              <a:buFont typeface="Arial" panose="020B0704020202020204" pitchFamily="34" charset="0"/>
              <a:buChar char="•"/>
            </a:pPr>
            <a:r>
              <a:rPr sz="1400" b="1">
                <a:latin typeface="Times New Roman Regular" panose="02020603050405020304" charset="0"/>
                <a:cs typeface="Times New Roman Regular" panose="02020603050405020304" charset="0"/>
              </a:rPr>
              <a:t>𝜇</a:t>
            </a:r>
            <a:r>
              <a:rPr lang="en-US" sz="1400" b="1">
                <a:latin typeface="Times New Roman Regular" panose="02020603050405020304" charset="0"/>
                <a:cs typeface="Times New Roman Regular" panose="02020603050405020304" charset="0"/>
              </a:rPr>
              <a:t> </a:t>
            </a:r>
            <a:r>
              <a:rPr lang="en-US" sz="1400"/>
              <a:t> : </a:t>
            </a:r>
            <a:r>
              <a:rPr sz="1400"/>
              <a:t>Mean direction (unit vector) representing the expected direction</a:t>
            </a:r>
            <a:endParaRPr sz="1400"/>
          </a:p>
          <a:p>
            <a:pPr marL="285750" indent="-285750">
              <a:buFont typeface="Arial" panose="020B0704020202020204" pitchFamily="34" charset="0"/>
              <a:buChar char="•"/>
            </a:pPr>
            <a:r>
              <a:rPr sz="1400" b="1">
                <a:latin typeface="Times New Roman Bold" panose="02020603050405020304" charset="0"/>
                <a:cs typeface="Times New Roman Bold" panose="02020603050405020304" charset="0"/>
              </a:rPr>
              <a:t>κ</a:t>
            </a:r>
            <a:r>
              <a:rPr lang="en-US" sz="1400" b="1">
                <a:latin typeface="Times New Roman Bold" panose="02020603050405020304" charset="0"/>
                <a:cs typeface="Times New Roman Bold" panose="02020603050405020304" charset="0"/>
              </a:rPr>
              <a:t> </a:t>
            </a:r>
            <a:r>
              <a:rPr sz="1400"/>
              <a:t>: Concentration parameter controlling how tightly the distribution clusters around </a:t>
            </a:r>
            <a:endParaRPr sz="1400"/>
          </a:p>
          <a:p>
            <a:pPr indent="457200">
              <a:buFont typeface="Arial" panose="020B0704020202020204" pitchFamily="34" charset="0"/>
              <a:buNone/>
            </a:pPr>
            <a:r>
              <a:rPr lang="en-US" sz="1400"/>
              <a:t>( </a:t>
            </a:r>
            <a:r>
              <a:rPr sz="1400" b="1">
                <a:latin typeface="Times New Roman Bold" panose="02020603050405020304" charset="0"/>
                <a:cs typeface="Times New Roman Bold" panose="02020603050405020304" charset="0"/>
              </a:rPr>
              <a:t>κ=0</a:t>
            </a:r>
            <a:r>
              <a:rPr sz="1400"/>
              <a:t> corresponds to a uniform distribution on the sphere</a:t>
            </a:r>
            <a:r>
              <a:rPr lang="en-US" sz="1400"/>
              <a:t>. </a:t>
            </a:r>
            <a:r>
              <a:rPr sz="1400" b="1">
                <a:latin typeface="Times New Roman Bold" panose="02020603050405020304" charset="0"/>
                <a:cs typeface="Times New Roman Bold" panose="02020603050405020304" charset="0"/>
                <a:sym typeface="+mn-ea"/>
              </a:rPr>
              <a:t>κ</a:t>
            </a:r>
            <a:r>
              <a:rPr sz="1400">
                <a:sym typeface="+mn-ea"/>
              </a:rPr>
              <a:t> means stronger concentration towards </a:t>
            </a:r>
            <a:r>
              <a:rPr sz="1400" b="1">
                <a:latin typeface="Times New Roman Regular" panose="02020603050405020304" charset="0"/>
                <a:cs typeface="Times New Roman Regular" panose="02020603050405020304" charset="0"/>
                <a:sym typeface="+mn-ea"/>
              </a:rPr>
              <a:t>𝜇</a:t>
            </a:r>
            <a:r>
              <a:rPr lang="en-US" sz="1400" b="1">
                <a:latin typeface="Times New Roman Regular" panose="02020603050405020304" charset="0"/>
                <a:cs typeface="Times New Roman Regular" panose="02020603050405020304" charset="0"/>
                <a:sym typeface="+mn-ea"/>
              </a:rPr>
              <a:t> </a:t>
            </a:r>
            <a:r>
              <a:rPr lang="en-US" sz="1400">
                <a:sym typeface="+mn-ea"/>
              </a:rPr>
              <a:t> ) </a:t>
            </a:r>
            <a:endParaRPr lang="en-US" sz="1400">
              <a:sym typeface="+mn-ea"/>
            </a:endParaRPr>
          </a:p>
        </p:txBody>
      </p:sp>
      <p:pic>
        <p:nvPicPr>
          <p:cNvPr id="6" name="Picture 5" descr="Screenshot 2025-06-01 at 16.41.0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6690" y="3528695"/>
            <a:ext cx="9009380" cy="248856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4695" y="405231"/>
            <a:ext cx="11441391" cy="840400"/>
          </a:xfrm>
        </p:spPr>
        <p:txBody>
          <a:bodyPr>
            <a:noAutofit/>
          </a:bodyPr>
          <a:p>
            <a:pPr algn="l" fontAlgn="auto"/>
            <a:r>
              <a:rPr lang="en-US" sz="2400">
                <a:ea typeface="Apple LiSung" charset="-120"/>
                <a:cs typeface="+mn-lt"/>
                <a:sym typeface="+mn-ea"/>
              </a:rPr>
              <a:t>Distribution parameters of azimuth and elevation - VMF per AP</a:t>
            </a:r>
            <a:endParaRPr lang="en-US" sz="2400">
              <a:sym typeface="+mn-ea"/>
            </a:endParaRPr>
          </a:p>
        </p:txBody>
      </p:sp>
      <p:pic>
        <p:nvPicPr>
          <p:cNvPr id="4" name="Picture 3" descr="Screenshot 2025-06-01 at 17.20.1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065" y="1678305"/>
            <a:ext cx="4084320" cy="3763010"/>
          </a:xfrm>
          <a:prstGeom prst="rect">
            <a:avLst/>
          </a:prstGeom>
        </p:spPr>
      </p:pic>
      <p:pic>
        <p:nvPicPr>
          <p:cNvPr id="7" name="Picture 6" descr="Screenshot 2025-06-01 at 17.21.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3535" y="1643380"/>
            <a:ext cx="3956050" cy="3801745"/>
          </a:xfrm>
          <a:prstGeom prst="rect">
            <a:avLst/>
          </a:prstGeom>
        </p:spPr>
      </p:pic>
      <p:pic>
        <p:nvPicPr>
          <p:cNvPr id="8" name="Picture 7" descr="Screenshot 2025-06-01 at 17.22.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0230" y="1654810"/>
            <a:ext cx="3891280" cy="3786505"/>
          </a:xfrm>
          <a:prstGeom prst="rect">
            <a:avLst/>
          </a:prstGeom>
        </p:spPr>
      </p:pic>
      <p:sp>
        <p:nvSpPr>
          <p:cNvPr id="9" name="Text Box 8"/>
          <p:cNvSpPr txBox="1"/>
          <p:nvPr/>
        </p:nvSpPr>
        <p:spPr>
          <a:xfrm>
            <a:off x="1828165" y="5445125"/>
            <a:ext cx="7626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1</a:t>
            </a:r>
            <a:endParaRPr lang="en-US"/>
          </a:p>
        </p:txBody>
      </p:sp>
      <p:sp>
        <p:nvSpPr>
          <p:cNvPr id="10" name="Text Box 9"/>
          <p:cNvSpPr txBox="1"/>
          <p:nvPr/>
        </p:nvSpPr>
        <p:spPr>
          <a:xfrm>
            <a:off x="5902325" y="5445125"/>
            <a:ext cx="7626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2</a:t>
            </a:r>
            <a:endParaRPr lang="en-US"/>
          </a:p>
        </p:txBody>
      </p:sp>
      <p:sp>
        <p:nvSpPr>
          <p:cNvPr id="11" name="Text Box 10"/>
          <p:cNvSpPr txBox="1"/>
          <p:nvPr/>
        </p:nvSpPr>
        <p:spPr>
          <a:xfrm>
            <a:off x="10163810" y="5445125"/>
            <a:ext cx="7626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3</a:t>
            </a:r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4695" y="405231"/>
            <a:ext cx="11441391" cy="840400"/>
          </a:xfrm>
        </p:spPr>
        <p:txBody>
          <a:bodyPr>
            <a:noAutofit/>
          </a:bodyPr>
          <a:p>
            <a:pPr algn="l" fontAlgn="auto"/>
            <a:r>
              <a:rPr sz="2400">
                <a:sym typeface="+mn-ea"/>
              </a:rPr>
              <a:t>Sample a set of angles </a:t>
            </a:r>
            <a:r>
              <a:rPr sz="2400">
                <a:latin typeface="Times New Roman Regular" panose="02020603050405020304" charset="0"/>
                <a:cs typeface="Times New Roman Regular" panose="02020603050405020304" charset="0"/>
                <a:sym typeface="+mn-ea"/>
              </a:rPr>
              <a:t>𝜃</a:t>
            </a:r>
            <a:r>
              <a:rPr lang="en-US" sz="2400">
                <a:latin typeface="Times New Roman Regular" panose="02020603050405020304" charset="0"/>
                <a:cs typeface="Times New Roman Regular" panose="02020603050405020304" charset="0"/>
                <a:sym typeface="+mn-ea"/>
              </a:rPr>
              <a:t> </a:t>
            </a:r>
            <a:r>
              <a:rPr lang="en-US" sz="2400" baseline="-25000">
                <a:latin typeface="Times New Roman Regular" panose="02020603050405020304" charset="0"/>
                <a:cs typeface="Times New Roman Regular" panose="02020603050405020304" charset="0"/>
                <a:sym typeface="+mn-ea"/>
              </a:rPr>
              <a:t>i</a:t>
            </a:r>
            <a:r>
              <a:rPr sz="2400">
                <a:latin typeface="Times New Roman Regular" panose="02020603050405020304" charset="0"/>
                <a:cs typeface="Times New Roman Regular" panose="02020603050405020304" charset="0"/>
                <a:sym typeface="+mn-ea"/>
              </a:rPr>
              <a:t>∼𝑝</a:t>
            </a:r>
            <a:r>
              <a:rPr lang="en-US" sz="2400">
                <a:latin typeface="Times New Roman Regular" panose="02020603050405020304" charset="0"/>
                <a:cs typeface="Times New Roman Regular" panose="02020603050405020304" charset="0"/>
                <a:sym typeface="+mn-ea"/>
              </a:rPr>
              <a:t> </a:t>
            </a:r>
            <a:r>
              <a:rPr sz="2400">
                <a:latin typeface="Times New Roman Regular" panose="02020603050405020304" charset="0"/>
                <a:cs typeface="Times New Roman Regular" panose="02020603050405020304" charset="0"/>
                <a:sym typeface="+mn-ea"/>
              </a:rPr>
              <a:t>(𝜃</a:t>
            </a:r>
            <a:r>
              <a:rPr lang="en-US" sz="2400">
                <a:latin typeface="Times New Roman Regular" panose="02020603050405020304" charset="0"/>
                <a:cs typeface="Times New Roman Regular" panose="02020603050405020304" charset="0"/>
                <a:sym typeface="+mn-ea"/>
              </a:rPr>
              <a:t>｜y</a:t>
            </a:r>
            <a:r>
              <a:rPr sz="2400">
                <a:sym typeface="+mn-ea"/>
              </a:rPr>
              <a:t>)  according to the posterior distribution</a:t>
            </a:r>
            <a:endParaRPr sz="2400">
              <a:sym typeface="+mn-ea"/>
            </a:endParaRPr>
          </a:p>
        </p:txBody>
      </p:sp>
      <p:pic>
        <p:nvPicPr>
          <p:cNvPr id="3" name="Picture 2" descr="Screenshot 2025-06-02 at 23.12.3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6330" y="1471295"/>
            <a:ext cx="3987800" cy="787400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372110" y="2533015"/>
            <a:ext cx="11446510" cy="3242310"/>
          </a:xfrm>
          <a:prstGeom prst="rect">
            <a:avLst/>
          </a:prstGeom>
        </p:spPr>
        <p:txBody>
          <a:bodyPr wrap="square">
            <a:spAutoFit/>
          </a:bodyPr>
          <a:p>
            <a:pPr indent="0">
              <a:spcAft>
                <a:spcPct val="60000"/>
              </a:spcAft>
              <a:buNone/>
            </a:pPr>
            <a:r>
              <a:rPr lang="en-US" sz="1400" b="1">
                <a:cs typeface="+mn-lt"/>
              </a:rPr>
              <a:t>Structure of the posterior:</a:t>
            </a:r>
            <a:endParaRPr sz="1400" b="1">
              <a:cs typeface="+mn-lt"/>
            </a:endParaRPr>
          </a:p>
          <a:p>
            <a:pPr marL="342900" indent="-342900">
              <a:spcAft>
                <a:spcPct val="60000"/>
              </a:spcAft>
              <a:buAutoNum type="arabicPeriod"/>
            </a:pPr>
            <a:r>
              <a:rPr sz="1400">
                <a:cs typeface="+mn-lt"/>
              </a:rPr>
              <a:t>Uniform Prior</a:t>
            </a:r>
            <a:r>
              <a:rPr lang="en-US" sz="1400">
                <a:cs typeface="+mn-lt"/>
              </a:rPr>
              <a:t> : p(</a:t>
            </a:r>
            <a:r>
              <a:rPr sz="1400">
                <a:cs typeface="+mn-lt"/>
                <a:sym typeface="+mn-ea"/>
              </a:rPr>
              <a:t>𝜃</a:t>
            </a:r>
            <a:r>
              <a:rPr lang="en-US" sz="1400">
                <a:cs typeface="+mn-lt"/>
                <a:sym typeface="+mn-ea"/>
              </a:rPr>
              <a:t> </a:t>
            </a:r>
            <a:r>
              <a:rPr lang="en-US" sz="1400">
                <a:cs typeface="+mn-lt"/>
              </a:rPr>
              <a:t>) = constant, p(</a:t>
            </a:r>
            <a:r>
              <a:rPr sz="1400">
                <a:cs typeface="+mn-lt"/>
                <a:sym typeface="+mn-ea"/>
              </a:rPr>
              <a:t>𝜃</a:t>
            </a:r>
            <a:r>
              <a:rPr lang="en-US" sz="1400">
                <a:cs typeface="+mn-lt"/>
                <a:sym typeface="+mn-ea"/>
              </a:rPr>
              <a:t>  | y</a:t>
            </a:r>
            <a:r>
              <a:rPr lang="en-US" sz="1400">
                <a:cs typeface="+mn-lt"/>
              </a:rPr>
              <a:t>) ∝ p(y | </a:t>
            </a:r>
            <a:r>
              <a:rPr sz="1400">
                <a:cs typeface="+mn-lt"/>
                <a:sym typeface="+mn-ea"/>
              </a:rPr>
              <a:t>𝜃</a:t>
            </a:r>
            <a:r>
              <a:rPr lang="en-US" sz="1400">
                <a:cs typeface="+mn-lt"/>
                <a:sym typeface="+mn-ea"/>
              </a:rPr>
              <a:t> </a:t>
            </a:r>
            <a:r>
              <a:rPr lang="en-US" sz="1400">
                <a:cs typeface="+mn-lt"/>
              </a:rPr>
              <a:t>)</a:t>
            </a:r>
            <a:endParaRPr lang="en-US" sz="1400">
              <a:cs typeface="+mn-lt"/>
            </a:endParaRPr>
          </a:p>
          <a:p>
            <a:pPr marL="342900" indent="-342900">
              <a:spcAft>
                <a:spcPct val="60000"/>
              </a:spcAft>
              <a:buAutoNum type="arabicPeriod"/>
            </a:pPr>
            <a:r>
              <a:rPr lang="en-US" sz="1400">
                <a:cs typeface="+mn-lt"/>
              </a:rPr>
              <a:t>Gaussian Prior + Gaussian Likelihood =&gt; Posterior : Gaussian</a:t>
            </a:r>
            <a:endParaRPr lang="en-US" sz="1400">
              <a:cs typeface="+mn-lt"/>
            </a:endParaRPr>
          </a:p>
          <a:p>
            <a:pPr marL="342900" indent="-342900">
              <a:spcAft>
                <a:spcPct val="60000"/>
              </a:spcAft>
              <a:buAutoNum type="arabicPeriod"/>
            </a:pPr>
            <a:r>
              <a:rPr lang="en-US" sz="1400">
                <a:cs typeface="+mn-lt"/>
              </a:rPr>
              <a:t>Von Mises Prior + Von Mises Likelihood : VM(μ</a:t>
            </a:r>
            <a:r>
              <a:rPr lang="en-US" sz="1400" baseline="-25000">
                <a:cs typeface="+mn-lt"/>
              </a:rPr>
              <a:t>1</a:t>
            </a:r>
            <a:r>
              <a:rPr lang="en-US" sz="1400">
                <a:cs typeface="+mn-lt"/>
              </a:rPr>
              <a:t>,κ</a:t>
            </a:r>
            <a:r>
              <a:rPr lang="en-US" sz="1400" baseline="-25000">
                <a:cs typeface="+mn-lt"/>
              </a:rPr>
              <a:t>1</a:t>
            </a:r>
            <a:r>
              <a:rPr lang="en-US" sz="1400">
                <a:cs typeface="+mn-lt"/>
              </a:rPr>
              <a:t>) x </a:t>
            </a:r>
            <a:r>
              <a:rPr lang="en-US" sz="1400">
                <a:cs typeface="+mn-lt"/>
                <a:sym typeface="+mn-ea"/>
              </a:rPr>
              <a:t>VM(μ</a:t>
            </a:r>
            <a:r>
              <a:rPr lang="en-US" sz="1400" baseline="-25000">
                <a:cs typeface="+mn-lt"/>
                <a:sym typeface="+mn-ea"/>
              </a:rPr>
              <a:t>2</a:t>
            </a:r>
            <a:r>
              <a:rPr lang="en-US" sz="1400">
                <a:cs typeface="+mn-lt"/>
                <a:sym typeface="+mn-ea"/>
              </a:rPr>
              <a:t>,κ</a:t>
            </a:r>
            <a:r>
              <a:rPr lang="en-US" sz="1400" baseline="-25000">
                <a:cs typeface="+mn-lt"/>
                <a:sym typeface="+mn-ea"/>
              </a:rPr>
              <a:t>2</a:t>
            </a:r>
            <a:r>
              <a:rPr lang="en-US" sz="1400">
                <a:cs typeface="+mn-lt"/>
                <a:sym typeface="+mn-ea"/>
              </a:rPr>
              <a:t>) =&gt; VM(μ,κ)</a:t>
            </a:r>
            <a:endParaRPr lang="en-US" sz="1400">
              <a:cs typeface="+mn-lt"/>
              <a:sym typeface="+mn-ea"/>
            </a:endParaRPr>
          </a:p>
          <a:p>
            <a:pPr marL="342900" indent="-342900">
              <a:spcAft>
                <a:spcPct val="60000"/>
              </a:spcAft>
              <a:buAutoNum type="arabicPeriod"/>
            </a:pPr>
            <a:endParaRPr lang="en-US" sz="1400">
              <a:cs typeface="+mn-lt"/>
              <a:sym typeface="+mn-ea"/>
            </a:endParaRPr>
          </a:p>
          <a:p>
            <a:pPr indent="0">
              <a:spcAft>
                <a:spcPct val="60000"/>
              </a:spcAft>
              <a:buNone/>
            </a:pPr>
            <a:r>
              <a:rPr sz="1400" b="1">
                <a:cs typeface="+mn-lt"/>
                <a:sym typeface="+mn-ea"/>
              </a:rPr>
              <a:t>How to Sample from the Posterior:</a:t>
            </a:r>
            <a:endParaRPr sz="1400" b="1">
              <a:cs typeface="+mn-lt"/>
              <a:sym typeface="+mn-ea"/>
            </a:endParaRPr>
          </a:p>
          <a:p>
            <a:pPr indent="0">
              <a:spcAft>
                <a:spcPct val="60000"/>
              </a:spcAft>
              <a:buNone/>
            </a:pPr>
            <a:r>
              <a:rPr sz="1400">
                <a:cs typeface="+mn-lt"/>
              </a:rPr>
              <a:t>Monte Carlo methods (MCMC)</a:t>
            </a:r>
            <a:r>
              <a:rPr lang="en-US" sz="1400">
                <a:cs typeface="+mn-lt"/>
              </a:rPr>
              <a:t> - </a:t>
            </a:r>
            <a:r>
              <a:rPr lang="en-US" sz="1400">
                <a:cs typeface="+mn-lt"/>
                <a:sym typeface="+mn-ea"/>
              </a:rPr>
              <a:t>Metropolis-Hastings(MH) algorithm</a:t>
            </a:r>
            <a:endParaRPr sz="1400">
              <a:cs typeface="+mn-lt"/>
            </a:endParaRPr>
          </a:p>
          <a:p>
            <a:pPr indent="0">
              <a:spcAft>
                <a:spcPct val="60000"/>
              </a:spcAft>
              <a:buNone/>
            </a:pPr>
            <a:endParaRPr lang="en-US" sz="1400">
              <a:cs typeface="+mn-lt"/>
            </a:endParaRPr>
          </a:p>
          <a:p>
            <a:pPr>
              <a:spcAft>
                <a:spcPct val="60000"/>
              </a:spcAft>
            </a:pPr>
            <a:endParaRPr lang="en-US" sz="1400">
              <a:cs typeface="+mn-l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4695" y="405231"/>
            <a:ext cx="11441391" cy="840400"/>
          </a:xfrm>
        </p:spPr>
        <p:txBody>
          <a:bodyPr>
            <a:noAutofit/>
          </a:bodyPr>
          <a:p>
            <a:pPr algn="l" fontAlgn="auto"/>
            <a:r>
              <a:rPr lang="en-US" sz="2400">
                <a:ea typeface="Apple LiSung" charset="-120"/>
                <a:cs typeface="+mn-lt"/>
                <a:sym typeface="+mn-ea"/>
              </a:rPr>
              <a:t>result</a:t>
            </a:r>
            <a:endParaRPr lang="en-US" sz="2400">
              <a:ea typeface="Apple LiSung" charset="-120"/>
              <a:cs typeface="+mn-lt"/>
              <a:sym typeface="+mn-ea"/>
            </a:endParaRPr>
          </a:p>
        </p:txBody>
      </p:sp>
      <p:sp>
        <p:nvSpPr>
          <p:cNvPr id="9" name="Text Box 8"/>
          <p:cNvSpPr txBox="1"/>
          <p:nvPr/>
        </p:nvSpPr>
        <p:spPr>
          <a:xfrm>
            <a:off x="1828165" y="5445125"/>
            <a:ext cx="7626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1</a:t>
            </a:r>
            <a:endParaRPr lang="en-US"/>
          </a:p>
        </p:txBody>
      </p:sp>
      <p:sp>
        <p:nvSpPr>
          <p:cNvPr id="10" name="Text Box 9"/>
          <p:cNvSpPr txBox="1"/>
          <p:nvPr/>
        </p:nvSpPr>
        <p:spPr>
          <a:xfrm>
            <a:off x="5902325" y="5445125"/>
            <a:ext cx="7626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2</a:t>
            </a:r>
            <a:endParaRPr lang="en-US"/>
          </a:p>
        </p:txBody>
      </p:sp>
      <p:sp>
        <p:nvSpPr>
          <p:cNvPr id="11" name="Text Box 10"/>
          <p:cNvSpPr txBox="1"/>
          <p:nvPr/>
        </p:nvSpPr>
        <p:spPr>
          <a:xfrm>
            <a:off x="10163810" y="5445125"/>
            <a:ext cx="7626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3</a:t>
            </a:r>
            <a:endParaRPr lang="en-US"/>
          </a:p>
        </p:txBody>
      </p:sp>
      <p:pic>
        <p:nvPicPr>
          <p:cNvPr id="3" name="Picture 2" descr="Screenshot 2025-06-10 at 02.11.2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026285"/>
            <a:ext cx="3908425" cy="3150870"/>
          </a:xfrm>
          <a:prstGeom prst="rect">
            <a:avLst/>
          </a:prstGeom>
        </p:spPr>
      </p:pic>
      <p:pic>
        <p:nvPicPr>
          <p:cNvPr id="5" name="Picture 4" descr="Screenshot 2025-06-10 at 02.12.0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3045" y="2026285"/>
            <a:ext cx="3926205" cy="3150870"/>
          </a:xfrm>
          <a:prstGeom prst="rect">
            <a:avLst/>
          </a:prstGeom>
        </p:spPr>
      </p:pic>
      <p:pic>
        <p:nvPicPr>
          <p:cNvPr id="6" name="Picture 5" descr="Screenshot 2025-06-10 at 02.12.5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3870" y="2026285"/>
            <a:ext cx="4005580" cy="313817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/>
          <p:cNvSpPr txBox="1"/>
          <p:nvPr/>
        </p:nvSpPr>
        <p:spPr>
          <a:xfrm>
            <a:off x="6338596" y="3420455"/>
            <a:ext cx="3601616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>
                <a:latin typeface="Calibri" panose="020F0502020204030204" pitchFamily="34" charset="0"/>
                <a:cs typeface="Calibri" panose="020F0502020204030204" pitchFamily="34" charset="0"/>
              </a:rPr>
              <a:t>CONTATTI</a:t>
            </a:r>
            <a:endParaRPr lang="it-IT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altLang="it-IT" sz="1400" dirty="0">
                <a:solidFill>
                  <a:srgbClr val="38715B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1"/>
              </a:rPr>
              <a:t>xuan3.zhang</a:t>
            </a:r>
            <a:r>
              <a:rPr lang="it-IT" sz="1400" dirty="0">
                <a:solidFill>
                  <a:srgbClr val="38715B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1"/>
              </a:rPr>
              <a:t>@</a:t>
            </a:r>
            <a:r>
              <a:rPr lang="en-US" altLang="it-IT" sz="1400" dirty="0">
                <a:solidFill>
                  <a:srgbClr val="38715B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1"/>
              </a:rPr>
              <a:t>mail.</a:t>
            </a:r>
            <a:r>
              <a:rPr lang="it-IT" sz="1400" dirty="0">
                <a:solidFill>
                  <a:srgbClr val="38715B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1"/>
              </a:rPr>
              <a:t>polimi.it</a:t>
            </a:r>
            <a:r>
              <a:rPr lang="it-IT" sz="1400" dirty="0">
                <a:solidFill>
                  <a:srgbClr val="38715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it-IT" sz="1400" dirty="0">
              <a:solidFill>
                <a:srgbClr val="38715B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it-IT" sz="1400" dirty="0">
                <a:solidFill>
                  <a:srgbClr val="38715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it-IT" sz="1400" dirty="0">
              <a:solidFill>
                <a:srgbClr val="38715B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4695" y="405231"/>
            <a:ext cx="11441391" cy="840400"/>
          </a:xfrm>
        </p:spPr>
        <p:txBody>
          <a:bodyPr>
            <a:noAutofit/>
          </a:bodyPr>
          <a:p>
            <a:pPr algn="l" fontAlgn="auto"/>
            <a:r>
              <a:rPr lang="en-US" sz="2400">
                <a:sym typeface="+mn-ea"/>
              </a:rPr>
              <a:t>von Mises Distribution</a:t>
            </a:r>
            <a:endParaRPr lang="en-US" sz="2400">
              <a:sym typeface="+mn-ea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146050" y="1343343"/>
            <a:ext cx="5080000" cy="306705"/>
          </a:xfrm>
          <a:prstGeom prst="rect">
            <a:avLst/>
          </a:prstGeom>
        </p:spPr>
        <p:txBody>
          <a:bodyPr>
            <a:spAutoFit/>
          </a:bodyPr>
          <a:p>
            <a:r>
              <a:rPr sz="1400" b="1"/>
              <a:t>Probability Density Function (PDF)</a:t>
            </a:r>
            <a:endParaRPr sz="1400" b="1"/>
          </a:p>
        </p:txBody>
      </p:sp>
      <p:pic>
        <p:nvPicPr>
          <p:cNvPr id="8" name="Picture 7" descr="Screenshot 2025-06-01 at 13.52.5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35710" y="1856105"/>
            <a:ext cx="3492500" cy="596900"/>
          </a:xfrm>
          <a:prstGeom prst="rect">
            <a:avLst/>
          </a:prstGeom>
        </p:spPr>
      </p:pic>
      <p:sp>
        <p:nvSpPr>
          <p:cNvPr id="9" name="Text Box 8"/>
          <p:cNvSpPr txBox="1"/>
          <p:nvPr/>
        </p:nvSpPr>
        <p:spPr>
          <a:xfrm>
            <a:off x="384810" y="2668905"/>
            <a:ext cx="6399530" cy="953135"/>
          </a:xfrm>
          <a:prstGeom prst="rect">
            <a:avLst/>
          </a:prstGeom>
        </p:spPr>
        <p:txBody>
          <a:bodyPr wrap="square">
            <a:spAutoFit/>
          </a:bodyPr>
          <a:p>
            <a:pPr marL="285750" indent="-285750">
              <a:buFont typeface="Arial" panose="020B0704020202020204" pitchFamily="34" charset="0"/>
              <a:buChar char="•"/>
            </a:pPr>
            <a:r>
              <a:rPr sz="1400" b="1"/>
              <a:t>θ</a:t>
            </a:r>
            <a:r>
              <a:rPr lang="en-US" sz="1400" b="1"/>
              <a:t> </a:t>
            </a:r>
            <a:r>
              <a:rPr sz="1400"/>
              <a:t>: angle (in radians)</a:t>
            </a:r>
            <a:endParaRPr sz="1400"/>
          </a:p>
          <a:p>
            <a:pPr marL="285750" indent="-285750">
              <a:buFont typeface="Arial" panose="020B0704020202020204" pitchFamily="34" charset="0"/>
              <a:buChar char="•"/>
            </a:pPr>
            <a:r>
              <a:rPr sz="1400" b="1"/>
              <a:t>μ</a:t>
            </a:r>
            <a:r>
              <a:rPr lang="en-US" sz="1400" b="1"/>
              <a:t> </a:t>
            </a:r>
            <a:r>
              <a:rPr sz="1400"/>
              <a:t>: mean direction (center)</a:t>
            </a:r>
            <a:endParaRPr sz="1400"/>
          </a:p>
          <a:p>
            <a:pPr marL="285750" indent="-285750">
              <a:buFont typeface="Arial" panose="020B0704020202020204" pitchFamily="34" charset="0"/>
              <a:buChar char="•"/>
            </a:pPr>
            <a:r>
              <a:rPr sz="1400" b="1"/>
              <a:t>κ</a:t>
            </a:r>
            <a:r>
              <a:rPr lang="en-US" sz="1400" b="1"/>
              <a:t> </a:t>
            </a:r>
            <a:r>
              <a:rPr sz="1400"/>
              <a:t>: concentration parameter (analogous to precision in Gaussian)</a:t>
            </a:r>
            <a:endParaRPr sz="1400"/>
          </a:p>
          <a:p>
            <a:pPr marL="285750" indent="-285750">
              <a:buFont typeface="Arial" panose="020B0704020202020204" pitchFamily="34" charset="0"/>
              <a:buChar char="•"/>
            </a:pPr>
            <a:r>
              <a:rPr sz="1400" b="1"/>
              <a:t>I₀(κ)</a:t>
            </a:r>
            <a:r>
              <a:rPr lang="en-US" sz="1400" b="1"/>
              <a:t> </a:t>
            </a:r>
            <a:r>
              <a:rPr sz="1400"/>
              <a:t>: modified Bessel function of order 0</a:t>
            </a:r>
            <a:endParaRPr sz="1400"/>
          </a:p>
        </p:txBody>
      </p:sp>
      <p:sp>
        <p:nvSpPr>
          <p:cNvPr id="10" name="Text Box 9"/>
          <p:cNvSpPr txBox="1"/>
          <p:nvPr/>
        </p:nvSpPr>
        <p:spPr>
          <a:xfrm>
            <a:off x="210820" y="4259580"/>
            <a:ext cx="7016115" cy="1383665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sz="1400" b="1"/>
              <a:t>Key Properties</a:t>
            </a:r>
            <a:endParaRPr sz="1400" b="1"/>
          </a:p>
          <a:p>
            <a:endParaRPr sz="1400"/>
          </a:p>
          <a:p>
            <a:pPr marL="285750" indent="-285750">
              <a:buFont typeface="Arial" panose="020B0704020202020204" pitchFamily="34" charset="0"/>
              <a:buChar char="•"/>
            </a:pPr>
            <a:r>
              <a:rPr sz="1400" b="1"/>
              <a:t>Periodic</a:t>
            </a:r>
            <a:r>
              <a:rPr lang="en-US" sz="1400" b="1"/>
              <a:t> </a:t>
            </a:r>
            <a:r>
              <a:rPr sz="1400"/>
              <a:t>: Naturally handles circular data (e.g., -π ≡ π)</a:t>
            </a:r>
            <a:endParaRPr sz="1400"/>
          </a:p>
          <a:p>
            <a:pPr marL="285750" indent="-285750">
              <a:buFont typeface="Arial" panose="020B0704020202020204" pitchFamily="34" charset="0"/>
              <a:buChar char="•"/>
            </a:pPr>
            <a:r>
              <a:rPr sz="1400" b="1"/>
              <a:t>κ = 0</a:t>
            </a:r>
            <a:r>
              <a:rPr lang="en-US" sz="1400" b="1"/>
              <a:t> </a:t>
            </a:r>
            <a:r>
              <a:rPr sz="1400"/>
              <a:t>: Uniform distribution over the circle</a:t>
            </a:r>
            <a:endParaRPr sz="1400"/>
          </a:p>
          <a:p>
            <a:pPr marL="285750" indent="-285750">
              <a:buFont typeface="Arial" panose="020B0704020202020204" pitchFamily="34" charset="0"/>
              <a:buChar char="•"/>
            </a:pPr>
            <a:r>
              <a:rPr sz="1400" b="1"/>
              <a:t>Large κ</a:t>
            </a:r>
            <a:r>
              <a:rPr lang="en-US" sz="1400" b="1"/>
              <a:t> </a:t>
            </a:r>
            <a:r>
              <a:rPr sz="1400"/>
              <a:t>: Distribution concentrates around μ</a:t>
            </a:r>
            <a:endParaRPr sz="1400"/>
          </a:p>
          <a:p>
            <a:pPr marL="285750" indent="-285750">
              <a:buFont typeface="Arial" panose="020B0704020202020204" pitchFamily="34" charset="0"/>
              <a:buChar char="•"/>
            </a:pPr>
            <a:r>
              <a:rPr sz="1400" b="1"/>
              <a:t>Used in</a:t>
            </a:r>
            <a:r>
              <a:rPr lang="en-US" sz="1400" b="1"/>
              <a:t> </a:t>
            </a:r>
            <a:r>
              <a:rPr sz="1400"/>
              <a:t>: Directional statistics, localization, orientation estimation</a:t>
            </a:r>
            <a:endParaRPr sz="1400"/>
          </a:p>
        </p:txBody>
      </p:sp>
      <p:pic>
        <p:nvPicPr>
          <p:cNvPr id="11" name="Picture 10" descr="Screenshot 2025-06-01 at 14.01.3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9295" y="1680845"/>
            <a:ext cx="4608830" cy="366204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4695" y="405231"/>
            <a:ext cx="11441391" cy="840400"/>
          </a:xfrm>
        </p:spPr>
        <p:txBody>
          <a:bodyPr>
            <a:noAutofit/>
          </a:bodyPr>
          <a:p>
            <a:pPr algn="l" fontAlgn="auto"/>
            <a:r>
              <a:rPr lang="en-US" sz="2400">
                <a:sym typeface="+mn-ea"/>
              </a:rPr>
              <a:t>How to sample from the posterior - Monte Carlo methods(MCMC)</a:t>
            </a:r>
            <a:endParaRPr lang="en-US" sz="2400">
              <a:sym typeface="+mn-ea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384810" y="1854200"/>
            <a:ext cx="11054080" cy="314706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spcAft>
                <a:spcPct val="60000"/>
              </a:spcAft>
            </a:pPr>
            <a:r>
              <a:rPr sz="1900" b="1"/>
              <a:t>Key Idea</a:t>
            </a:r>
            <a:endParaRPr sz="1900" b="1"/>
          </a:p>
          <a:p>
            <a:pPr marL="285750" indent="-285750">
              <a:buFont typeface="Arial" panose="020B0704020202020204" pitchFamily="34" charset="0"/>
              <a:buChar char="•"/>
            </a:pPr>
            <a:r>
              <a:rPr sz="1600"/>
              <a:t>MCMC constructs a </a:t>
            </a:r>
            <a:r>
              <a:rPr sz="1600" b="1"/>
              <a:t>Markov chain</a:t>
            </a:r>
            <a:r>
              <a:rPr sz="1600"/>
              <a:t> whose </a:t>
            </a:r>
            <a:r>
              <a:rPr sz="1600" b="1"/>
              <a:t>stationary distribution</a:t>
            </a:r>
            <a:r>
              <a:rPr sz="1600"/>
              <a:t> is the</a:t>
            </a:r>
            <a:r>
              <a:rPr sz="1600" b="1"/>
              <a:t> target distribution</a:t>
            </a:r>
            <a:r>
              <a:rPr lang="en-US" sz="1600"/>
              <a:t> </a:t>
            </a:r>
            <a:r>
              <a:rPr sz="1600" b="1">
                <a:latin typeface="Times New Roman Bold" panose="02020603050405020304" charset="0"/>
                <a:cs typeface="Times New Roman Bold" panose="02020603050405020304" charset="0"/>
              </a:rPr>
              <a:t>p∗(x)</a:t>
            </a:r>
            <a:r>
              <a:rPr lang="en-US" sz="1600">
                <a:latin typeface="Times New Roman Regular" panose="02020603050405020304" charset="0"/>
                <a:cs typeface="Times New Roman Regular" panose="02020603050405020304" charset="0"/>
              </a:rPr>
              <a:t> </a:t>
            </a:r>
            <a:r>
              <a:rPr sz="1600"/>
              <a:t>.</a:t>
            </a:r>
            <a:endParaRPr sz="1600"/>
          </a:p>
          <a:p>
            <a:pPr marL="285750" indent="-285750">
              <a:buFont typeface="Arial" panose="020B0704020202020204" pitchFamily="34" charset="0"/>
              <a:buChar char="•"/>
            </a:pPr>
            <a:r>
              <a:rPr sz="1600"/>
              <a:t>We perform a </a:t>
            </a:r>
            <a:r>
              <a:rPr sz="1600" b="1"/>
              <a:t>random walk</a:t>
            </a:r>
            <a:r>
              <a:rPr sz="1600"/>
              <a:t> in the state space, so that </a:t>
            </a:r>
            <a:r>
              <a:rPr sz="1600" b="1"/>
              <a:t>the proportion of time</a:t>
            </a:r>
            <a:r>
              <a:rPr sz="1600"/>
              <a:t> spent in each state matches </a:t>
            </a:r>
            <a:r>
              <a:rPr lang="en-US" sz="1600">
                <a:sym typeface="+mn-ea"/>
              </a:rPr>
              <a:t> </a:t>
            </a:r>
            <a:r>
              <a:rPr sz="1600" b="1">
                <a:latin typeface="Times New Roman Bold" panose="02020603050405020304" charset="0"/>
                <a:cs typeface="Times New Roman Bold" panose="02020603050405020304" charset="0"/>
                <a:sym typeface="+mn-ea"/>
              </a:rPr>
              <a:t>p∗(x)</a:t>
            </a:r>
            <a:r>
              <a:rPr sz="1600"/>
              <a:t>.</a:t>
            </a:r>
            <a:endParaRPr sz="1600"/>
          </a:p>
          <a:p>
            <a:pPr>
              <a:buFont typeface="Arial" panose="020B0704020202020204"/>
              <a:buChar char="•"/>
            </a:pPr>
            <a:endParaRPr sz="1600" b="1"/>
          </a:p>
          <a:p>
            <a:pPr indent="0">
              <a:buFont typeface="Arial" panose="020B0704020202020204"/>
              <a:buNone/>
            </a:pPr>
            <a:r>
              <a:rPr sz="1900" b="1"/>
              <a:t>How It Works</a:t>
            </a:r>
            <a:endParaRPr sz="1900" b="1"/>
          </a:p>
          <a:p>
            <a:pPr marL="285750" indent="-285750">
              <a:buFont typeface="Arial" panose="020B0704020202020204" pitchFamily="34" charset="0"/>
              <a:buChar char="•"/>
            </a:pPr>
            <a:r>
              <a:rPr lang="en-US" sz="1600"/>
              <a:t>I</a:t>
            </a:r>
            <a:r>
              <a:rPr sz="1600"/>
              <a:t>nitial samples (before convergence) are </a:t>
            </a:r>
            <a:r>
              <a:rPr sz="1600" b="1"/>
              <a:t>discarded </a:t>
            </a:r>
            <a:r>
              <a:rPr sz="1600"/>
              <a:t>— this period is called </a:t>
            </a:r>
            <a:r>
              <a:rPr lang="en-US" sz="1600"/>
              <a:t>the </a:t>
            </a:r>
            <a:r>
              <a:rPr lang="en-US" sz="1600" b="1"/>
              <a:t>mixing time</a:t>
            </a:r>
            <a:r>
              <a:rPr lang="en-US" sz="1600"/>
              <a:t> or </a:t>
            </a:r>
            <a:r>
              <a:rPr sz="1600" b="1"/>
              <a:t>burn-in time</a:t>
            </a:r>
            <a:r>
              <a:rPr sz="1600"/>
              <a:t>.</a:t>
            </a:r>
            <a:endParaRPr sz="1600"/>
          </a:p>
          <a:p>
            <a:pPr marL="285750" indent="-285750">
              <a:buFont typeface="Arial" panose="020B0704020202020204" pitchFamily="34" charset="0"/>
              <a:buChar char="•"/>
            </a:pPr>
            <a:r>
              <a:rPr sz="1600"/>
              <a:t>After convergence, samples can be used for Monte Carlo integration and other probabilistic inference tasks.</a:t>
            </a:r>
            <a:endParaRPr sz="1600"/>
          </a:p>
          <a:p>
            <a:pPr>
              <a:buFont typeface="Arial" panose="020B0704020202020204"/>
              <a:buChar char="•"/>
            </a:pPr>
            <a:endParaRPr sz="1600" b="1"/>
          </a:p>
          <a:p>
            <a:pPr indent="0">
              <a:buFont typeface="Arial" panose="020B0704020202020204"/>
              <a:buNone/>
            </a:pPr>
            <a:r>
              <a:rPr sz="1900" b="1"/>
              <a:t>Strengths</a:t>
            </a:r>
            <a:endParaRPr sz="1900" b="1"/>
          </a:p>
          <a:p>
            <a:pPr marL="285750" indent="-285750">
              <a:buFont typeface="Arial" panose="020B0704020202020204" pitchFamily="34" charset="0"/>
              <a:buChar char="•"/>
            </a:pPr>
            <a:r>
              <a:rPr sz="1600"/>
              <a:t>Especially useful for sampling in </a:t>
            </a:r>
            <a:r>
              <a:rPr sz="1600" b="1"/>
              <a:t>high-dimensional spaces</a:t>
            </a:r>
            <a:r>
              <a:rPr sz="1600"/>
              <a:t> where traditional methods fail.</a:t>
            </a:r>
            <a:endParaRPr sz="1600"/>
          </a:p>
          <a:p>
            <a:pPr marL="285750" indent="-285750">
              <a:buFont typeface="Arial" panose="020B0704020202020204" pitchFamily="34" charset="0"/>
              <a:buChar char="•"/>
            </a:pPr>
            <a:r>
              <a:rPr sz="1600"/>
              <a:t>Widely used in </a:t>
            </a:r>
            <a:r>
              <a:rPr sz="1600" b="1"/>
              <a:t>Bayesian inference, statistical physics, and machine learning.</a:t>
            </a:r>
            <a:endParaRPr sz="1600" b="1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4695" y="405231"/>
            <a:ext cx="11441391" cy="840400"/>
          </a:xfrm>
        </p:spPr>
        <p:txBody>
          <a:bodyPr>
            <a:noAutofit/>
          </a:bodyPr>
          <a:p>
            <a:pPr algn="l" fontAlgn="auto"/>
            <a:r>
              <a:rPr lang="en-US" sz="2400">
                <a:sym typeface="+mn-ea"/>
              </a:rPr>
              <a:t>How to sample from the posterior - Metropolis-Hastings(MH) algorithm</a:t>
            </a:r>
            <a:endParaRPr lang="en-US" sz="2400">
              <a:sym typeface="+mn-ea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384810" y="1421765"/>
            <a:ext cx="11214735" cy="4718685"/>
            <a:chOff x="606" y="2239"/>
            <a:chExt cx="17661" cy="7431"/>
          </a:xfrm>
        </p:grpSpPr>
        <p:sp>
          <p:nvSpPr>
            <p:cNvPr id="9" name="Text Box 8"/>
            <p:cNvSpPr txBox="1"/>
            <p:nvPr/>
          </p:nvSpPr>
          <p:spPr>
            <a:xfrm>
              <a:off x="606" y="2239"/>
              <a:ext cx="17661" cy="7431"/>
            </a:xfrm>
            <a:prstGeom prst="rect">
              <a:avLst/>
            </a:prstGeom>
          </p:spPr>
          <p:txBody>
            <a:bodyPr wrap="square">
              <a:noAutofit/>
            </a:bodyPr>
            <a:p>
              <a:pPr>
                <a:spcAft>
                  <a:spcPct val="60000"/>
                </a:spcAft>
              </a:pPr>
              <a:r>
                <a:rPr sz="2200" b="1"/>
                <a:t>Basic Idea</a:t>
              </a:r>
              <a:endParaRPr sz="2200" b="1"/>
            </a:p>
            <a:p>
              <a:pPr marL="342900" indent="-342900">
                <a:lnSpc>
                  <a:spcPct val="140000"/>
                </a:lnSpc>
                <a:spcAft>
                  <a:spcPct val="60000"/>
                </a:spcAft>
                <a:buAutoNum type="arabicPeriod"/>
              </a:pPr>
              <a:r>
                <a:rPr sz="1600" b="1"/>
                <a:t>Proposal</a:t>
              </a:r>
              <a:r>
                <a:rPr lang="en-US" sz="1600" b="1"/>
                <a:t> </a:t>
              </a:r>
              <a:r>
                <a:rPr sz="1600"/>
                <a:t>: From current state </a:t>
              </a:r>
              <a:r>
                <a:rPr sz="1600" b="1">
                  <a:latin typeface="Times New Roman Bold" panose="02020603050405020304" charset="0"/>
                  <a:cs typeface="Times New Roman Bold" panose="02020603050405020304" charset="0"/>
                </a:rPr>
                <a:t>x</a:t>
              </a:r>
              <a:r>
                <a:rPr sz="1600"/>
                <a:t>, propose a new state </a:t>
              </a:r>
              <a:r>
                <a:rPr sz="1600" b="1">
                  <a:latin typeface="Times New Roman Bold" panose="02020603050405020304" charset="0"/>
                  <a:cs typeface="Times New Roman Bold" panose="02020603050405020304" charset="0"/>
                </a:rPr>
                <a:t>x′∼q(x′</a:t>
              </a:r>
              <a:r>
                <a:rPr lang="en-US" sz="1600" b="1">
                  <a:latin typeface="Times New Roman Bold" panose="02020603050405020304" charset="0"/>
                  <a:cs typeface="Times New Roman Bold" panose="02020603050405020304" charset="0"/>
                </a:rPr>
                <a:t>|</a:t>
              </a:r>
              <a:r>
                <a:rPr sz="1600" b="1">
                  <a:latin typeface="Times New Roman Bold" panose="02020603050405020304" charset="0"/>
                  <a:cs typeface="Times New Roman Bold" panose="02020603050405020304" charset="0"/>
                </a:rPr>
                <a:t>x)</a:t>
              </a:r>
              <a:r>
                <a:rPr lang="en-US" sz="1600" b="1">
                  <a:latin typeface="Times New Roman Bold" panose="02020603050405020304" charset="0"/>
                  <a:cs typeface="Times New Roman Bold" panose="02020603050405020304" charset="0"/>
                </a:rPr>
                <a:t> </a:t>
              </a:r>
              <a:r>
                <a:rPr sz="1600"/>
                <a:t>using a proposal distribution</a:t>
              </a:r>
              <a:r>
                <a:rPr lang="en-US" sz="1600"/>
                <a:t> </a:t>
              </a:r>
              <a:r>
                <a:rPr sz="1600" b="1">
                  <a:latin typeface="Times New Roman Bold" panose="02020603050405020304" charset="0"/>
                  <a:cs typeface="Times New Roman Bold" panose="02020603050405020304" charset="0"/>
                </a:rPr>
                <a:t>q</a:t>
              </a:r>
              <a:r>
                <a:rPr sz="1600"/>
                <a:t>.</a:t>
              </a:r>
              <a:endParaRPr sz="1600"/>
            </a:p>
            <a:p>
              <a:pPr marL="342900" indent="-342900">
                <a:spcAft>
                  <a:spcPct val="60000"/>
                </a:spcAft>
                <a:buAutoNum type="arabicPeriod"/>
              </a:pPr>
              <a:r>
                <a:rPr sz="1600" b="1"/>
                <a:t>Acceptance Rule</a:t>
              </a:r>
              <a:r>
                <a:rPr sz="1600"/>
                <a:t>: Accept </a:t>
              </a:r>
              <a:r>
                <a:rPr sz="1600" b="1">
                  <a:latin typeface="Times New Roman Bold" panose="02020603050405020304" charset="0"/>
                  <a:cs typeface="Times New Roman Bold" panose="02020603050405020304" charset="0"/>
                </a:rPr>
                <a:t>x′</a:t>
              </a:r>
              <a:r>
                <a:rPr sz="1600" b="1"/>
                <a:t> </a:t>
              </a:r>
              <a:r>
                <a:rPr sz="1600"/>
                <a:t>with probability</a:t>
              </a:r>
              <a:r>
                <a:rPr lang="en-US" sz="1600"/>
                <a:t> </a:t>
              </a:r>
              <a:endParaRPr lang="en-US" sz="1600"/>
            </a:p>
            <a:p>
              <a:pPr marL="342900" indent="-342900">
                <a:spcAft>
                  <a:spcPct val="60000"/>
                </a:spcAft>
                <a:buAutoNum type="arabicPeriod"/>
              </a:pPr>
              <a:endParaRPr lang="en-US" sz="1600" b="1"/>
            </a:p>
            <a:p>
              <a:pPr marL="342900" indent="-342900">
                <a:spcAft>
                  <a:spcPct val="60000"/>
                </a:spcAft>
                <a:buAutoNum type="arabicPeriod"/>
              </a:pPr>
              <a:endParaRPr lang="en-US" sz="1600" b="1"/>
            </a:p>
            <a:p>
              <a:pPr marL="342900" indent="-342900">
                <a:spcAft>
                  <a:spcPct val="60000"/>
                </a:spcAft>
                <a:buAutoNum type="arabicPeriod"/>
              </a:pPr>
              <a:r>
                <a:rPr sz="1600" b="1"/>
                <a:t>If accepted</a:t>
              </a:r>
              <a:r>
                <a:rPr sz="1600"/>
                <a:t>, move to x′; </a:t>
              </a:r>
              <a:r>
                <a:rPr sz="1600" b="1"/>
                <a:t>else </a:t>
              </a:r>
              <a:r>
                <a:rPr sz="1600"/>
                <a:t>stay at x.</a:t>
              </a:r>
              <a:endParaRPr sz="1600"/>
            </a:p>
            <a:p>
              <a:pPr marL="285750" indent="-285750">
                <a:buFont typeface="Arial" panose="020B0704020202020204" pitchFamily="34" charset="0"/>
                <a:buChar char="•"/>
              </a:pPr>
              <a:r>
                <a:rPr sz="1600"/>
                <a:t>If q is symmetric, it simplifies to</a:t>
              </a:r>
              <a:r>
                <a:rPr lang="en-US" sz="1600"/>
                <a:t> : </a:t>
              </a:r>
              <a:endParaRPr sz="1600"/>
            </a:p>
            <a:p>
              <a:endParaRPr sz="1600"/>
            </a:p>
          </p:txBody>
        </p:sp>
        <p:pic>
          <p:nvPicPr>
            <p:cNvPr id="10" name="Picture 9" descr="Screenshot 2025-06-01 at 12.07.11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5959" y="4629"/>
              <a:ext cx="3900" cy="1020"/>
            </a:xfrm>
            <a:prstGeom prst="rect">
              <a:avLst/>
            </a:prstGeom>
          </p:spPr>
        </p:pic>
        <p:pic>
          <p:nvPicPr>
            <p:cNvPr id="11" name="Picture 10" descr="Screenshot 2025-06-01 at 12.08.4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78" y="6772"/>
              <a:ext cx="3080" cy="96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4695" y="405231"/>
            <a:ext cx="11441391" cy="840400"/>
          </a:xfrm>
        </p:spPr>
        <p:txBody>
          <a:bodyPr>
            <a:noAutofit/>
          </a:bodyPr>
          <a:p>
            <a:pPr algn="l" fontAlgn="auto"/>
            <a:r>
              <a:rPr lang="en-US" sz="2400">
                <a:sym typeface="+mn-ea"/>
              </a:rPr>
              <a:t>How to sample from the posterior - Metropolis-Hastings(MH) algorithm</a:t>
            </a:r>
            <a:endParaRPr lang="en-US" sz="2400">
              <a:sym typeface="+mn-ea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360680" y="1288415"/>
            <a:ext cx="5871210" cy="4864100"/>
            <a:chOff x="9878" y="2010"/>
            <a:chExt cx="9246" cy="7660"/>
          </a:xfrm>
        </p:grpSpPr>
        <p:pic>
          <p:nvPicPr>
            <p:cNvPr id="3" name="Picture 2" descr="Screenshot 2025-06-02 at 23.04.43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9878" y="2010"/>
              <a:ext cx="7863" cy="7660"/>
            </a:xfrm>
            <a:prstGeom prst="rect">
              <a:avLst/>
            </a:prstGeom>
          </p:spPr>
        </p:pic>
        <p:sp>
          <p:nvSpPr>
            <p:cNvPr id="15" name="Text Box 14"/>
            <p:cNvSpPr txBox="1"/>
            <p:nvPr/>
          </p:nvSpPr>
          <p:spPr>
            <a:xfrm>
              <a:off x="15224" y="6508"/>
              <a:ext cx="3900" cy="116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en-US" sz="1400">
                  <a:solidFill>
                    <a:srgbClr val="0070C0"/>
                  </a:solidFill>
                </a:rPr>
                <a:t>1e-9f is added to prevent division by zero from causing a program crash </a:t>
              </a:r>
              <a:endParaRPr lang="en-US" sz="1400">
                <a:solidFill>
                  <a:srgbClr val="0070C0"/>
                </a:solidFill>
              </a:endParaRPr>
            </a:p>
          </p:txBody>
        </p:sp>
      </p:grpSp>
      <p:sp>
        <p:nvSpPr>
          <p:cNvPr id="5" name="Text Box 4"/>
          <p:cNvSpPr txBox="1"/>
          <p:nvPr/>
        </p:nvSpPr>
        <p:spPr>
          <a:xfrm>
            <a:off x="6231890" y="1288415"/>
            <a:ext cx="5821045" cy="2030095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sz="1400"/>
              <a:t>proposalStepAz </a:t>
            </a:r>
            <a:endParaRPr sz="1400"/>
          </a:p>
          <a:p>
            <a:pPr indent="457200"/>
            <a:r>
              <a:rPr sz="1400"/>
              <a:t>- step size (in radians) for the azimuth proposal; controls the perturbation ratio.</a:t>
            </a:r>
            <a:endParaRPr sz="1400"/>
          </a:p>
          <a:p>
            <a:r>
              <a:rPr sz="1400"/>
              <a:t>proposalStepEl </a:t>
            </a:r>
            <a:endParaRPr sz="1400"/>
          </a:p>
          <a:p>
            <a:pPr indent="457200"/>
            <a:r>
              <a:rPr sz="1400"/>
              <a:t>- step size (in radians) for the elevation proposal; similar to above.</a:t>
            </a:r>
            <a:endParaRPr sz="1400"/>
          </a:p>
          <a:p>
            <a:r>
              <a:rPr sz="1400"/>
              <a:t>mcmcIterations </a:t>
            </a:r>
            <a:endParaRPr sz="1400"/>
          </a:p>
          <a:p>
            <a:pPr indent="457200"/>
            <a:r>
              <a:rPr sz="1400"/>
              <a:t>- total number of MCMC iterations; set to 1000 to ensure sampling quality</a:t>
            </a:r>
            <a:r>
              <a:rPr lang="en-US" sz="1400"/>
              <a:t>.</a:t>
            </a:r>
            <a:endParaRPr lang="en-US" sz="1400"/>
          </a:p>
          <a:p>
            <a:pPr indent="457200"/>
            <a:endParaRPr lang="en-US" sz="1400"/>
          </a:p>
        </p:txBody>
      </p:sp>
      <p:sp>
        <p:nvSpPr>
          <p:cNvPr id="6" name="Text Box 5"/>
          <p:cNvSpPr txBox="1"/>
          <p:nvPr/>
        </p:nvSpPr>
        <p:spPr>
          <a:xfrm>
            <a:off x="5887720" y="3209925"/>
            <a:ext cx="5820410" cy="737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457200" algn="l"/>
            <a:r>
              <a:rPr lang="en-US" sz="1400">
                <a:sym typeface="+mn-ea"/>
              </a:rPr>
              <a:t>If proposalStepAz and proposalStepEl increase, the acceptance 	will also decrease. Finally, proposalStepAz and proposalStepEl 	are selected as 0.15, and the acceptance is around 0.5.</a:t>
            </a:r>
            <a:endParaRPr lang="en-US" sz="1400">
              <a:sym typeface="+mn-ea"/>
            </a:endParaRPr>
          </a:p>
        </p:txBody>
      </p:sp>
      <p:pic>
        <p:nvPicPr>
          <p:cNvPr id="7" name="Picture 6" descr="Screenshot 2025-06-02 at 22.33.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8670" y="4019550"/>
            <a:ext cx="3973830" cy="197739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4695" y="405231"/>
            <a:ext cx="11441391" cy="840400"/>
          </a:xfrm>
        </p:spPr>
        <p:txBody>
          <a:bodyPr>
            <a:noAutofit/>
          </a:bodyPr>
          <a:p>
            <a:pPr algn="l" fontAlgn="auto"/>
            <a:r>
              <a:rPr lang="en-US" sz="2400">
                <a:ea typeface="Apple LiSung" charset="-120"/>
                <a:cs typeface="+mn-lt"/>
                <a:sym typeface="+mn-ea"/>
              </a:rPr>
              <a:t>Result(</a:t>
            </a:r>
            <a:r>
              <a:rPr lang="zh-CN" altLang="en-US" sz="2400">
                <a:sym typeface="+mn-ea"/>
              </a:rPr>
              <a:t>Gaussian</a:t>
            </a:r>
            <a:r>
              <a:rPr lang="en-US" altLang="zh-CN" sz="2400">
                <a:sym typeface="+mn-ea"/>
              </a:rPr>
              <a:t> Distribution~(0, (MaxDegree - MinDegree)/6)</a:t>
            </a:r>
            <a:r>
              <a:rPr lang="en-US" sz="2400">
                <a:ea typeface="Apple LiSung" charset="-120"/>
                <a:cs typeface="+mn-lt"/>
                <a:sym typeface="+mn-ea"/>
              </a:rPr>
              <a:t>)</a:t>
            </a:r>
            <a:endParaRPr lang="en-US" sz="2400">
              <a:ea typeface="Apple LiSung" charset="-120"/>
              <a:cs typeface="+mn-lt"/>
              <a:sym typeface="+mn-ea"/>
            </a:endParaRPr>
          </a:p>
        </p:txBody>
      </p:sp>
      <p:pic>
        <p:nvPicPr>
          <p:cNvPr id="3" name="Picture 2" descr="Screenshot 2025-06-03 at 00.50.5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4810" y="1499235"/>
            <a:ext cx="4924425" cy="4046855"/>
          </a:xfrm>
          <a:prstGeom prst="rect">
            <a:avLst/>
          </a:prstGeom>
        </p:spPr>
      </p:pic>
      <p:pic>
        <p:nvPicPr>
          <p:cNvPr id="4" name="Picture 3" descr="Screenshot 2025-06-03 at 00.55.0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7585" y="1414780"/>
            <a:ext cx="5240020" cy="4173855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7449185" y="5611495"/>
            <a:ext cx="386842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1400">
                <a:ea typeface="Apple LiSung" charset="-120"/>
                <a:cs typeface="+mn-lt"/>
                <a:sym typeface="+mn-ea"/>
              </a:rPr>
              <a:t>made-data-test-2.mat</a:t>
            </a:r>
            <a:endParaRPr lang="en-US" sz="1400">
              <a:ea typeface="Apple LiSung" charset="-120"/>
              <a:cs typeface="+mn-lt"/>
              <a:sym typeface="+mn-ea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1352550" y="5588635"/>
            <a:ext cx="386842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1400">
                <a:ea typeface="Apple LiSung" charset="-120"/>
                <a:cs typeface="+mn-lt"/>
                <a:sym typeface="+mn-ea"/>
              </a:rPr>
              <a:t>made-data-test-1.mat</a:t>
            </a:r>
            <a:endParaRPr lang="en-US" sz="1400">
              <a:ea typeface="Apple LiSung" charset="-120"/>
              <a:cs typeface="+mn-lt"/>
              <a:sym typeface="+mn-e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4695" y="405231"/>
            <a:ext cx="11441391" cy="840400"/>
          </a:xfrm>
        </p:spPr>
        <p:txBody>
          <a:bodyPr>
            <a:noAutofit/>
          </a:bodyPr>
          <a:p>
            <a:pPr algn="l" fontAlgn="auto"/>
            <a:r>
              <a:rPr lang="zh-CN" altLang="en-US" sz="2400">
                <a:sym typeface="+mn-ea"/>
              </a:rPr>
              <a:t>Parameter selection for </a:t>
            </a:r>
            <a:r>
              <a:rPr lang="en-US" altLang="zh-CN" sz="2400">
                <a:sym typeface="+mn-ea"/>
              </a:rPr>
              <a:t> Gaussian </a:t>
            </a:r>
            <a:r>
              <a:rPr lang="zh-CN" altLang="en-US" sz="2400">
                <a:sym typeface="+mn-ea"/>
              </a:rPr>
              <a:t>distribution</a:t>
            </a:r>
            <a:endParaRPr lang="zh-CN" altLang="en-US" sz="2400">
              <a:sym typeface="+mn-ea"/>
            </a:endParaRPr>
          </a:p>
        </p:txBody>
      </p:sp>
      <p:graphicFrame>
        <p:nvGraphicFramePr>
          <p:cNvPr id="4" name="Table 3"/>
          <p:cNvGraphicFramePr/>
          <p:nvPr>
            <p:custDataLst>
              <p:tags r:id="rId1"/>
            </p:custDataLst>
          </p:nvPr>
        </p:nvGraphicFramePr>
        <p:xfrm>
          <a:off x="5023485" y="1668145"/>
          <a:ext cx="5659120" cy="40767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3895"/>
                <a:gridCol w="523875"/>
                <a:gridCol w="1207770"/>
                <a:gridCol w="1108075"/>
                <a:gridCol w="1018540"/>
                <a:gridCol w="1116965"/>
              </a:tblGrid>
              <a:tr h="287020">
                <a:tc>
                  <a:txBody>
                    <a:bodyPr/>
                    <a:p>
                      <a:pPr algn="ctr" fontAlgn="ctr"/>
                      <a:r>
                        <a:rPr sz="900" b="0" i="0">
                          <a:solidFill>
                            <a:srgbClr val="000000"/>
                          </a:solidFill>
                          <a:latin typeface="Times New Roman Regular" panose="02020603050405020304" charset="0"/>
                          <a:ea typeface="Calibri"/>
                          <a:cs typeface="Times New Roman Regular" panose="02020603050405020304" charset="0"/>
                        </a:rPr>
                        <a:t>Dataset</a:t>
                      </a:r>
                      <a:endParaRPr sz="900" b="0" i="0">
                        <a:solidFill>
                          <a:srgbClr val="000000"/>
                        </a:solidFill>
                        <a:latin typeface="Times New Roman Regular" panose="02020603050405020304" charset="0"/>
                        <a:ea typeface="Calibri"/>
                        <a:cs typeface="Times New Roman Regular" panose="02020603050405020304" charset="0"/>
                      </a:endParaRPr>
                    </a:p>
                  </a:txBody>
                  <a:tcPr marL="13017" marR="13017" marT="13017" marB="0" anchor="ctr" anchorCtr="0"/>
                </a:tc>
                <a:tc>
                  <a:txBody>
                    <a:bodyPr/>
                    <a:p>
                      <a:pPr algn="ctr" fontAlgn="ctr"/>
                      <a:r>
                        <a:rPr sz="900" b="0" i="0">
                          <a:solidFill>
                            <a:srgbClr val="000000"/>
                          </a:solidFill>
                          <a:latin typeface="Times New Roman Regular" panose="02020603050405020304" charset="0"/>
                          <a:ea typeface="Calibri"/>
                          <a:cs typeface="Times New Roman Regular" panose="02020603050405020304" charset="0"/>
                        </a:rPr>
                        <a:t>AP</a:t>
                      </a:r>
                      <a:endParaRPr sz="900" b="0" i="0">
                        <a:solidFill>
                          <a:srgbClr val="000000"/>
                        </a:solidFill>
                        <a:latin typeface="Times New Roman Regular" panose="02020603050405020304" charset="0"/>
                        <a:ea typeface="Calibri"/>
                        <a:cs typeface="Times New Roman Regular" panose="02020603050405020304" charset="0"/>
                      </a:endParaRPr>
                    </a:p>
                  </a:txBody>
                  <a:tcPr marL="13017" marR="13017" marT="13017" marB="0" anchor="ctr" anchorCtr="0"/>
                </a:tc>
                <a:tc>
                  <a:txBody>
                    <a:bodyPr/>
                    <a:p>
                      <a:pPr algn="ctr" fontAlgn="ctr"/>
                      <a:r>
                        <a:rPr sz="900" b="0" i="0">
                          <a:solidFill>
                            <a:srgbClr val="000000"/>
                          </a:solidFill>
                          <a:latin typeface="Times New Roman Regular" panose="02020603050405020304" charset="0"/>
                          <a:ea typeface="Calibri"/>
                          <a:cs typeface="Times New Roman Regular" panose="02020603050405020304" charset="0"/>
                        </a:rPr>
                        <a:t>Azimuth_mu_deg</a:t>
                      </a:r>
                      <a:endParaRPr sz="900" b="0" i="0">
                        <a:solidFill>
                          <a:srgbClr val="000000"/>
                        </a:solidFill>
                        <a:latin typeface="Times New Roman Regular" panose="02020603050405020304" charset="0"/>
                        <a:ea typeface="Calibri"/>
                        <a:cs typeface="Times New Roman Regular" panose="02020603050405020304" charset="0"/>
                      </a:endParaRPr>
                    </a:p>
                  </a:txBody>
                  <a:tcPr marL="13017" marR="13017" marT="13017" marB="0" anchor="ctr" anchorCtr="0"/>
                </a:tc>
                <a:tc>
                  <a:txBody>
                    <a:bodyPr/>
                    <a:p>
                      <a:pPr algn="ctr" fontAlgn="ctr"/>
                      <a:r>
                        <a:rPr sz="900" b="0" i="0">
                          <a:solidFill>
                            <a:srgbClr val="000000"/>
                          </a:solidFill>
                          <a:latin typeface="Times New Roman Regular" panose="02020603050405020304" charset="0"/>
                          <a:ea typeface="Calibri"/>
                          <a:cs typeface="Times New Roman Regular" panose="02020603050405020304" charset="0"/>
                        </a:rPr>
                        <a:t>Azimuth_sigma_deg</a:t>
                      </a:r>
                      <a:endParaRPr sz="900" b="0" i="0">
                        <a:solidFill>
                          <a:srgbClr val="000000"/>
                        </a:solidFill>
                        <a:latin typeface="Times New Roman Regular" panose="02020603050405020304" charset="0"/>
                        <a:ea typeface="Calibri"/>
                        <a:cs typeface="Times New Roman Regular" panose="02020603050405020304" charset="0"/>
                      </a:endParaRPr>
                    </a:p>
                  </a:txBody>
                  <a:tcPr marL="13017" marR="13017" marT="13017" marB="0" anchor="ctr" anchorCtr="0"/>
                </a:tc>
                <a:tc>
                  <a:txBody>
                    <a:bodyPr/>
                    <a:p>
                      <a:pPr algn="ctr" fontAlgn="ctr"/>
                      <a:r>
                        <a:rPr sz="900" b="0" i="0">
                          <a:solidFill>
                            <a:srgbClr val="000000"/>
                          </a:solidFill>
                          <a:latin typeface="Times New Roman Regular" panose="02020603050405020304" charset="0"/>
                          <a:ea typeface="Calibri"/>
                          <a:cs typeface="Times New Roman Regular" panose="02020603050405020304" charset="0"/>
                        </a:rPr>
                        <a:t>Elevation_mu_deg</a:t>
                      </a:r>
                      <a:endParaRPr sz="900" b="0" i="0">
                        <a:solidFill>
                          <a:srgbClr val="000000"/>
                        </a:solidFill>
                        <a:latin typeface="Times New Roman Regular" panose="02020603050405020304" charset="0"/>
                        <a:ea typeface="Calibri"/>
                        <a:cs typeface="Times New Roman Regular" panose="02020603050405020304" charset="0"/>
                      </a:endParaRPr>
                    </a:p>
                  </a:txBody>
                  <a:tcPr marL="13017" marR="13017" marT="13017" marB="0" anchor="ctr" anchorCtr="0"/>
                </a:tc>
                <a:tc>
                  <a:txBody>
                    <a:bodyPr/>
                    <a:p>
                      <a:pPr algn="ctr" fontAlgn="ctr"/>
                      <a:r>
                        <a:rPr sz="900" b="0" i="0">
                          <a:solidFill>
                            <a:srgbClr val="000000"/>
                          </a:solidFill>
                          <a:latin typeface="Times New Roman Regular" panose="02020603050405020304" charset="0"/>
                          <a:ea typeface="Calibri"/>
                          <a:cs typeface="Times New Roman Regular" panose="02020603050405020304" charset="0"/>
                        </a:rPr>
                        <a:t>Elevation_sigma_deg</a:t>
                      </a:r>
                      <a:endParaRPr sz="900" b="0" i="0">
                        <a:solidFill>
                          <a:srgbClr val="000000"/>
                        </a:solidFill>
                        <a:latin typeface="Times New Roman Regular" panose="02020603050405020304" charset="0"/>
                        <a:ea typeface="Calibri"/>
                        <a:cs typeface="Times New Roman Regular" panose="02020603050405020304" charset="0"/>
                      </a:endParaRPr>
                    </a:p>
                  </a:txBody>
                  <a:tcPr marL="13017" marR="13017" marT="13017" marB="0" anchor="ctr" anchorCtr="0"/>
                </a:tc>
              </a:tr>
              <a:tr h="236855">
                <a:tc rowSpan="4">
                  <a:txBody>
                    <a:bodyPr/>
                    <a:p>
                      <a:pPr algn="ctr" fontAlgn="ctr"/>
                      <a:r>
                        <a:rPr sz="900" b="0" i="0">
                          <a:solidFill>
                            <a:srgbClr val="000000"/>
                          </a:solidFill>
                          <a:latin typeface="Times New Roman Regular" panose="02020603050405020304" charset="0"/>
                          <a:ea typeface="Calibri"/>
                          <a:cs typeface="Times New Roman Regular" panose="02020603050405020304" charset="0"/>
                        </a:rPr>
                        <a:t>made-data-test-1.mat</a:t>
                      </a:r>
                      <a:br>
                        <a:rPr sz="900" b="0" i="0">
                          <a:solidFill>
                            <a:srgbClr val="000000"/>
                          </a:solidFill>
                          <a:latin typeface="Times New Roman Regular" panose="02020603050405020304" charset="0"/>
                          <a:ea typeface="Calibri"/>
                          <a:cs typeface="Times New Roman Regular" panose="02020603050405020304" charset="0"/>
                        </a:rPr>
                      </a:br>
                      <a:endParaRPr sz="900" b="0" i="0">
                        <a:solidFill>
                          <a:srgbClr val="000000"/>
                        </a:solidFill>
                        <a:latin typeface="Times New Roman Regular" panose="02020603050405020304" charset="0"/>
                        <a:ea typeface="Calibri"/>
                        <a:cs typeface="Times New Roman Regular" panose="02020603050405020304" charset="0"/>
                      </a:endParaRPr>
                    </a:p>
                  </a:txBody>
                  <a:tcPr marL="13017" marR="13017" marT="13017" marB="0" anchor="ctr" anchorCtr="0"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sz="900" b="0" i="0">
                          <a:solidFill>
                            <a:srgbClr val="000000"/>
                          </a:solidFill>
                          <a:latin typeface="Times New Roman Regular" panose="02020603050405020304" charset="0"/>
                          <a:ea typeface="Calibri"/>
                          <a:cs typeface="Times New Roman Regular" panose="02020603050405020304" charset="0"/>
                        </a:rPr>
                        <a:t>AP1</a:t>
                      </a:r>
                      <a:endParaRPr sz="900" b="0" i="0">
                        <a:solidFill>
                          <a:srgbClr val="000000"/>
                        </a:solidFill>
                        <a:latin typeface="Times New Roman Regular" panose="02020603050405020304" charset="0"/>
                        <a:ea typeface="Calibri"/>
                        <a:cs typeface="Times New Roman Regular" panose="02020603050405020304" charset="0"/>
                      </a:endParaRPr>
                    </a:p>
                  </a:txBody>
                  <a:tcPr marL="13017" marR="13017" marT="13017" marB="0" anchor="ctr" anchorCtr="0"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sz="900" b="0" i="0">
                          <a:solidFill>
                            <a:srgbClr val="000000"/>
                          </a:solidFill>
                          <a:latin typeface="Times New Roman Regular" panose="02020603050405020304" charset="0"/>
                          <a:ea typeface="Calibri"/>
                          <a:cs typeface="Times New Roman Regular" panose="02020603050405020304" charset="0"/>
                        </a:rPr>
                        <a:t>-11.62037931</a:t>
                      </a:r>
                      <a:endParaRPr sz="900" b="0" i="0">
                        <a:solidFill>
                          <a:srgbClr val="000000"/>
                        </a:solidFill>
                        <a:latin typeface="Times New Roman Regular" panose="02020603050405020304" charset="0"/>
                        <a:ea typeface="Calibri"/>
                        <a:cs typeface="Times New Roman Regular" panose="02020603050405020304" charset="0"/>
                      </a:endParaRPr>
                    </a:p>
                  </a:txBody>
                  <a:tcPr marL="13017" marR="13017" marT="13017" marB="0" anchor="ctr" anchorCtr="0"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sz="900" b="0" i="0">
                          <a:solidFill>
                            <a:srgbClr val="000000"/>
                          </a:solidFill>
                          <a:latin typeface="Times New Roman Regular" panose="02020603050405020304" charset="0"/>
                          <a:ea typeface="Calibri"/>
                          <a:cs typeface="Times New Roman Regular" panose="02020603050405020304" charset="0"/>
                        </a:rPr>
                        <a:t>26.37860942</a:t>
                      </a:r>
                      <a:endParaRPr sz="900" b="0" i="0">
                        <a:solidFill>
                          <a:srgbClr val="000000"/>
                        </a:solidFill>
                        <a:latin typeface="Times New Roman Regular" panose="02020603050405020304" charset="0"/>
                        <a:ea typeface="Calibri"/>
                        <a:cs typeface="Times New Roman Regular" panose="02020603050405020304" charset="0"/>
                      </a:endParaRPr>
                    </a:p>
                  </a:txBody>
                  <a:tcPr marL="13017" marR="13017" marT="13017" marB="0" anchor="ctr" anchorCtr="0"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sz="900" b="0" i="0">
                          <a:solidFill>
                            <a:srgbClr val="000000"/>
                          </a:solidFill>
                          <a:latin typeface="Times New Roman Regular" panose="02020603050405020304" charset="0"/>
                          <a:ea typeface="Calibri"/>
                          <a:cs typeface="Times New Roman Regular" panose="02020603050405020304" charset="0"/>
                        </a:rPr>
                        <a:t>-12.76095305</a:t>
                      </a:r>
                      <a:endParaRPr sz="900" b="0" i="0">
                        <a:solidFill>
                          <a:srgbClr val="000000"/>
                        </a:solidFill>
                        <a:latin typeface="Times New Roman Regular" panose="02020603050405020304" charset="0"/>
                        <a:ea typeface="Calibri"/>
                        <a:cs typeface="Times New Roman Regular" panose="02020603050405020304" charset="0"/>
                      </a:endParaRPr>
                    </a:p>
                  </a:txBody>
                  <a:tcPr marL="13017" marR="13017" marT="13017" marB="0" anchor="ctr" anchorCtr="0"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sz="900" b="0" i="0">
                          <a:solidFill>
                            <a:srgbClr val="000000"/>
                          </a:solidFill>
                          <a:latin typeface="Times New Roman Regular" panose="02020603050405020304" charset="0"/>
                          <a:ea typeface="Calibri"/>
                          <a:cs typeface="Times New Roman Regular" panose="02020603050405020304" charset="0"/>
                        </a:rPr>
                        <a:t>7.506369306</a:t>
                      </a:r>
                      <a:endParaRPr sz="900" b="0" i="0">
                        <a:solidFill>
                          <a:srgbClr val="000000"/>
                        </a:solidFill>
                        <a:latin typeface="Times New Roman Regular" panose="02020603050405020304" charset="0"/>
                        <a:ea typeface="Calibri"/>
                        <a:cs typeface="Times New Roman Regular" panose="02020603050405020304" charset="0"/>
                      </a:endParaRPr>
                    </a:p>
                  </a:txBody>
                  <a:tcPr marL="13017" marR="13017" marT="13017" marB="0" anchor="ctr" anchorCtr="0">
                    <a:noFill/>
                  </a:tcPr>
                </a:tc>
              </a:tr>
              <a:tr h="236855">
                <a:tc vMerge="1">
                  <a:tcPr/>
                </a:tc>
                <a:tc>
                  <a:txBody>
                    <a:bodyPr/>
                    <a:p>
                      <a:pPr algn="ctr" fontAlgn="ctr"/>
                      <a:r>
                        <a:rPr sz="900" b="0" i="0">
                          <a:solidFill>
                            <a:srgbClr val="000000"/>
                          </a:solidFill>
                          <a:latin typeface="Times New Roman Regular" panose="02020603050405020304" charset="0"/>
                          <a:ea typeface="Calibri"/>
                          <a:cs typeface="Times New Roman Regular" panose="02020603050405020304" charset="0"/>
                        </a:rPr>
                        <a:t>AP2</a:t>
                      </a:r>
                      <a:endParaRPr sz="900" b="0" i="0">
                        <a:solidFill>
                          <a:srgbClr val="000000"/>
                        </a:solidFill>
                        <a:latin typeface="Times New Roman Regular" panose="02020603050405020304" charset="0"/>
                        <a:ea typeface="Calibri"/>
                        <a:cs typeface="Times New Roman Regular" panose="02020603050405020304" charset="0"/>
                      </a:endParaRPr>
                    </a:p>
                  </a:txBody>
                  <a:tcPr marL="13017" marR="13017" marT="13017" marB="0" anchor="ctr" anchorCtr="0"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sz="900" b="0" i="0">
                          <a:solidFill>
                            <a:srgbClr val="000000"/>
                          </a:solidFill>
                          <a:latin typeface="Times New Roman Regular" panose="02020603050405020304" charset="0"/>
                          <a:ea typeface="Calibri"/>
                          <a:cs typeface="Times New Roman Regular" panose="02020603050405020304" charset="0"/>
                        </a:rPr>
                        <a:t>-9.672270097</a:t>
                      </a:r>
                      <a:endParaRPr sz="900" b="0" i="0">
                        <a:solidFill>
                          <a:srgbClr val="000000"/>
                        </a:solidFill>
                        <a:latin typeface="Times New Roman Regular" panose="02020603050405020304" charset="0"/>
                        <a:ea typeface="Calibri"/>
                        <a:cs typeface="Times New Roman Regular" panose="02020603050405020304" charset="0"/>
                      </a:endParaRPr>
                    </a:p>
                  </a:txBody>
                  <a:tcPr marL="13017" marR="13017" marT="13017" marB="0" anchor="ctr" anchorCtr="0"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sz="900" b="0" i="0">
                          <a:solidFill>
                            <a:srgbClr val="000000"/>
                          </a:solidFill>
                          <a:latin typeface="Times New Roman Regular" panose="02020603050405020304" charset="0"/>
                          <a:ea typeface="Calibri"/>
                          <a:cs typeface="Times New Roman Regular" panose="02020603050405020304" charset="0"/>
                        </a:rPr>
                        <a:t>16.64703058</a:t>
                      </a:r>
                      <a:endParaRPr sz="900" b="0" i="0">
                        <a:solidFill>
                          <a:srgbClr val="000000"/>
                        </a:solidFill>
                        <a:latin typeface="Times New Roman Regular" panose="02020603050405020304" charset="0"/>
                        <a:ea typeface="Calibri"/>
                        <a:cs typeface="Times New Roman Regular" panose="02020603050405020304" charset="0"/>
                      </a:endParaRPr>
                    </a:p>
                  </a:txBody>
                  <a:tcPr marL="13017" marR="13017" marT="13017" marB="0" anchor="ctr" anchorCtr="0"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sz="900" b="0" i="0">
                          <a:solidFill>
                            <a:srgbClr val="000000"/>
                          </a:solidFill>
                          <a:latin typeface="Times New Roman Regular" panose="02020603050405020304" charset="0"/>
                          <a:ea typeface="Calibri"/>
                          <a:cs typeface="Times New Roman Regular" panose="02020603050405020304" charset="0"/>
                        </a:rPr>
                        <a:t>-2.888638554</a:t>
                      </a:r>
                      <a:endParaRPr sz="900" b="0" i="0">
                        <a:solidFill>
                          <a:srgbClr val="000000"/>
                        </a:solidFill>
                        <a:latin typeface="Times New Roman Regular" panose="02020603050405020304" charset="0"/>
                        <a:ea typeface="Calibri"/>
                        <a:cs typeface="Times New Roman Regular" panose="02020603050405020304" charset="0"/>
                      </a:endParaRPr>
                    </a:p>
                  </a:txBody>
                  <a:tcPr marL="13017" marR="13017" marT="13017" marB="0" anchor="ctr" anchorCtr="0"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sz="900" b="0" i="0">
                          <a:solidFill>
                            <a:srgbClr val="000000"/>
                          </a:solidFill>
                          <a:latin typeface="Times New Roman Regular" panose="02020603050405020304" charset="0"/>
                          <a:ea typeface="Calibri"/>
                          <a:cs typeface="Times New Roman Regular" panose="02020603050405020304" charset="0"/>
                        </a:rPr>
                        <a:t>18.35732067</a:t>
                      </a:r>
                      <a:endParaRPr sz="900" b="0" i="0">
                        <a:solidFill>
                          <a:srgbClr val="000000"/>
                        </a:solidFill>
                        <a:latin typeface="Times New Roman Regular" panose="02020603050405020304" charset="0"/>
                        <a:ea typeface="Calibri"/>
                        <a:cs typeface="Times New Roman Regular" panose="02020603050405020304" charset="0"/>
                      </a:endParaRPr>
                    </a:p>
                  </a:txBody>
                  <a:tcPr marL="13017" marR="13017" marT="13017" marB="0" anchor="ctr" anchorCtr="0">
                    <a:noFill/>
                  </a:tcPr>
                </a:tc>
              </a:tr>
              <a:tr h="236855">
                <a:tc vMerge="1">
                  <a:tcPr/>
                </a:tc>
                <a:tc>
                  <a:txBody>
                    <a:bodyPr/>
                    <a:p>
                      <a:pPr algn="ctr" fontAlgn="ctr"/>
                      <a:r>
                        <a:rPr sz="900" b="0" i="0">
                          <a:solidFill>
                            <a:srgbClr val="000000"/>
                          </a:solidFill>
                          <a:latin typeface="Times New Roman Regular" panose="02020603050405020304" charset="0"/>
                          <a:ea typeface="Calibri"/>
                          <a:cs typeface="Times New Roman Regular" panose="02020603050405020304" charset="0"/>
                        </a:rPr>
                        <a:t>AP3</a:t>
                      </a:r>
                      <a:endParaRPr sz="900" b="0" i="0">
                        <a:solidFill>
                          <a:srgbClr val="000000"/>
                        </a:solidFill>
                        <a:latin typeface="Times New Roman Regular" panose="02020603050405020304" charset="0"/>
                        <a:ea typeface="Calibri"/>
                        <a:cs typeface="Times New Roman Regular" panose="02020603050405020304" charset="0"/>
                      </a:endParaRPr>
                    </a:p>
                  </a:txBody>
                  <a:tcPr marL="13017" marR="13017" marT="13017" marB="0" anchor="ctr" anchorCtr="0"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sz="900" b="0" i="0">
                          <a:solidFill>
                            <a:srgbClr val="000000"/>
                          </a:solidFill>
                          <a:latin typeface="Times New Roman Regular" panose="02020603050405020304" charset="0"/>
                          <a:ea typeface="Calibri"/>
                          <a:cs typeface="Times New Roman Regular" panose="02020603050405020304" charset="0"/>
                        </a:rPr>
                        <a:t>-6.625160694</a:t>
                      </a:r>
                      <a:endParaRPr sz="900" b="0" i="0">
                        <a:solidFill>
                          <a:srgbClr val="000000"/>
                        </a:solidFill>
                        <a:latin typeface="Times New Roman Regular" panose="02020603050405020304" charset="0"/>
                        <a:ea typeface="Calibri"/>
                        <a:cs typeface="Times New Roman Regular" panose="02020603050405020304" charset="0"/>
                      </a:endParaRPr>
                    </a:p>
                  </a:txBody>
                  <a:tcPr marL="13017" marR="13017" marT="13017" marB="0" anchor="ctr" anchorCtr="0"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sz="900" b="0" i="0">
                          <a:solidFill>
                            <a:srgbClr val="000000"/>
                          </a:solidFill>
                          <a:latin typeface="Times New Roman Regular" panose="02020603050405020304" charset="0"/>
                          <a:ea typeface="Calibri"/>
                          <a:cs typeface="Times New Roman Regular" panose="02020603050405020304" charset="0"/>
                        </a:rPr>
                        <a:t>23.45056757</a:t>
                      </a:r>
                      <a:endParaRPr sz="900" b="0" i="0">
                        <a:solidFill>
                          <a:srgbClr val="000000"/>
                        </a:solidFill>
                        <a:latin typeface="Times New Roman Regular" panose="02020603050405020304" charset="0"/>
                        <a:ea typeface="Calibri"/>
                        <a:cs typeface="Times New Roman Regular" panose="02020603050405020304" charset="0"/>
                      </a:endParaRPr>
                    </a:p>
                  </a:txBody>
                  <a:tcPr marL="13017" marR="13017" marT="13017" marB="0" anchor="ctr" anchorCtr="0"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sz="900" b="0" i="0">
                          <a:solidFill>
                            <a:srgbClr val="000000"/>
                          </a:solidFill>
                          <a:latin typeface="Times New Roman Regular" panose="02020603050405020304" charset="0"/>
                          <a:ea typeface="Calibri"/>
                          <a:cs typeface="Times New Roman Regular" panose="02020603050405020304" charset="0"/>
                        </a:rPr>
                        <a:t>-3.195065489</a:t>
                      </a:r>
                      <a:endParaRPr sz="900" b="0" i="0">
                        <a:solidFill>
                          <a:srgbClr val="000000"/>
                        </a:solidFill>
                        <a:latin typeface="Times New Roman Regular" panose="02020603050405020304" charset="0"/>
                        <a:ea typeface="Calibri"/>
                        <a:cs typeface="Times New Roman Regular" panose="02020603050405020304" charset="0"/>
                      </a:endParaRPr>
                    </a:p>
                  </a:txBody>
                  <a:tcPr marL="13017" marR="13017" marT="13017" marB="0" anchor="ctr" anchorCtr="0"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sz="900" b="0" i="0">
                          <a:solidFill>
                            <a:srgbClr val="000000"/>
                          </a:solidFill>
                          <a:latin typeface="Times New Roman Regular" panose="02020603050405020304" charset="0"/>
                          <a:ea typeface="Calibri"/>
                          <a:cs typeface="Times New Roman Regular" panose="02020603050405020304" charset="0"/>
                        </a:rPr>
                        <a:t>16.51235479</a:t>
                      </a:r>
                      <a:endParaRPr sz="900" b="0" i="0">
                        <a:solidFill>
                          <a:srgbClr val="000000"/>
                        </a:solidFill>
                        <a:latin typeface="Times New Roman Regular" panose="02020603050405020304" charset="0"/>
                        <a:ea typeface="Calibri"/>
                        <a:cs typeface="Times New Roman Regular" panose="02020603050405020304" charset="0"/>
                      </a:endParaRPr>
                    </a:p>
                  </a:txBody>
                  <a:tcPr marL="13017" marR="13017" marT="13017" marB="0" anchor="ctr" anchorCtr="0">
                    <a:noFill/>
                  </a:tcPr>
                </a:tc>
              </a:tr>
              <a:tr h="236855">
                <a:tc vMerge="1">
                  <a:tcPr/>
                </a:tc>
                <a:tc>
                  <a:txBody>
                    <a:bodyPr/>
                    <a:p>
                      <a:pPr algn="ctr" fontAlgn="ctr"/>
                      <a:r>
                        <a:rPr sz="900" b="0" i="0">
                          <a:solidFill>
                            <a:srgbClr val="000000"/>
                          </a:solidFill>
                          <a:latin typeface="Times New Roman Regular" panose="02020603050405020304" charset="0"/>
                          <a:ea typeface="Calibri"/>
                          <a:cs typeface="Times New Roman Regular" panose="02020603050405020304" charset="0"/>
                        </a:rPr>
                        <a:t>AP4</a:t>
                      </a:r>
                      <a:endParaRPr sz="900" b="0" i="0">
                        <a:solidFill>
                          <a:srgbClr val="000000"/>
                        </a:solidFill>
                        <a:latin typeface="Times New Roman Regular" panose="02020603050405020304" charset="0"/>
                        <a:ea typeface="Calibri"/>
                        <a:cs typeface="Times New Roman Regular" panose="02020603050405020304" charset="0"/>
                      </a:endParaRPr>
                    </a:p>
                  </a:txBody>
                  <a:tcPr marL="13017" marR="13017" marT="13017" marB="0" anchor="ctr" anchorCtr="0"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sz="900" b="0" i="0">
                          <a:solidFill>
                            <a:srgbClr val="000000"/>
                          </a:solidFill>
                          <a:latin typeface="Times New Roman Regular" panose="02020603050405020304" charset="0"/>
                          <a:ea typeface="Calibri"/>
                          <a:cs typeface="Times New Roman Regular" panose="02020603050405020304" charset="0"/>
                        </a:rPr>
                        <a:t>5.446863915</a:t>
                      </a:r>
                      <a:endParaRPr sz="900" b="0" i="0">
                        <a:solidFill>
                          <a:srgbClr val="000000"/>
                        </a:solidFill>
                        <a:latin typeface="Times New Roman Regular" panose="02020603050405020304" charset="0"/>
                        <a:ea typeface="Calibri"/>
                        <a:cs typeface="Times New Roman Regular" panose="02020603050405020304" charset="0"/>
                      </a:endParaRPr>
                    </a:p>
                  </a:txBody>
                  <a:tcPr marL="13017" marR="13017" marT="13017" marB="0" anchor="ctr" anchorCtr="0"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sz="900" b="0" i="0">
                          <a:solidFill>
                            <a:srgbClr val="000000"/>
                          </a:solidFill>
                          <a:latin typeface="Times New Roman Regular" panose="02020603050405020304" charset="0"/>
                          <a:ea typeface="Calibri"/>
                          <a:cs typeface="Times New Roman Regular" panose="02020603050405020304" charset="0"/>
                        </a:rPr>
                        <a:t>11.61458236</a:t>
                      </a:r>
                      <a:endParaRPr sz="900" b="0" i="0">
                        <a:solidFill>
                          <a:srgbClr val="000000"/>
                        </a:solidFill>
                        <a:latin typeface="Times New Roman Regular" panose="02020603050405020304" charset="0"/>
                        <a:ea typeface="Calibri"/>
                        <a:cs typeface="Times New Roman Regular" panose="02020603050405020304" charset="0"/>
                      </a:endParaRPr>
                    </a:p>
                  </a:txBody>
                  <a:tcPr marL="13017" marR="13017" marT="13017" marB="0" anchor="ctr" anchorCtr="0"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sz="900" b="0" i="0">
                          <a:solidFill>
                            <a:srgbClr val="000000"/>
                          </a:solidFill>
                          <a:latin typeface="Times New Roman Regular" panose="02020603050405020304" charset="0"/>
                          <a:ea typeface="Calibri"/>
                          <a:cs typeface="Times New Roman Regular" panose="02020603050405020304" charset="0"/>
                        </a:rPr>
                        <a:t>-7.973798569</a:t>
                      </a:r>
                      <a:endParaRPr sz="900" b="0" i="0">
                        <a:solidFill>
                          <a:srgbClr val="000000"/>
                        </a:solidFill>
                        <a:latin typeface="Times New Roman Regular" panose="02020603050405020304" charset="0"/>
                        <a:ea typeface="Calibri"/>
                        <a:cs typeface="Times New Roman Regular" panose="02020603050405020304" charset="0"/>
                      </a:endParaRPr>
                    </a:p>
                  </a:txBody>
                  <a:tcPr marL="13017" marR="13017" marT="13017" marB="0" anchor="ctr" anchorCtr="0"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sz="900" b="0" i="0">
                          <a:solidFill>
                            <a:srgbClr val="000000"/>
                          </a:solidFill>
                          <a:latin typeface="Times New Roman Regular" panose="02020603050405020304" charset="0"/>
                          <a:ea typeface="Calibri"/>
                          <a:cs typeface="Times New Roman Regular" panose="02020603050405020304" charset="0"/>
                        </a:rPr>
                        <a:t>6.408666647</a:t>
                      </a:r>
                      <a:endParaRPr sz="900" b="0" i="0">
                        <a:solidFill>
                          <a:srgbClr val="000000"/>
                        </a:solidFill>
                        <a:latin typeface="Times New Roman Regular" panose="02020603050405020304" charset="0"/>
                        <a:ea typeface="Calibri"/>
                        <a:cs typeface="Times New Roman Regular" panose="02020603050405020304" charset="0"/>
                      </a:endParaRPr>
                    </a:p>
                  </a:txBody>
                  <a:tcPr marL="13017" marR="13017" marT="13017" marB="0" anchor="ctr" anchorCtr="0">
                    <a:noFill/>
                  </a:tcPr>
                </a:tc>
              </a:tr>
              <a:tr h="236855">
                <a:tc rowSpan="4">
                  <a:txBody>
                    <a:bodyPr/>
                    <a:p>
                      <a:pPr algn="ctr" fontAlgn="ctr"/>
                      <a:r>
                        <a:rPr sz="900" b="0" i="0">
                          <a:solidFill>
                            <a:srgbClr val="000000"/>
                          </a:solidFill>
                          <a:latin typeface="Times New Roman Regular" panose="02020603050405020304" charset="0"/>
                          <a:ea typeface="Calibri"/>
                          <a:cs typeface="Times New Roman Regular" panose="02020603050405020304" charset="0"/>
                        </a:rPr>
                        <a:t>made-data-test-2.mat</a:t>
                      </a:r>
                      <a:br>
                        <a:rPr sz="900" b="0" i="0">
                          <a:solidFill>
                            <a:srgbClr val="000000"/>
                          </a:solidFill>
                          <a:latin typeface="Times New Roman Regular" panose="02020603050405020304" charset="0"/>
                          <a:ea typeface="Calibri"/>
                          <a:cs typeface="Times New Roman Regular" panose="02020603050405020304" charset="0"/>
                        </a:rPr>
                      </a:br>
                      <a:endParaRPr sz="900" b="0" i="0">
                        <a:solidFill>
                          <a:srgbClr val="000000"/>
                        </a:solidFill>
                        <a:latin typeface="Times New Roman Regular" panose="02020603050405020304" charset="0"/>
                        <a:ea typeface="Calibri"/>
                        <a:cs typeface="Times New Roman Regular" panose="02020603050405020304" charset="0"/>
                      </a:endParaRPr>
                    </a:p>
                  </a:txBody>
                  <a:tcPr marL="13017" marR="13017" marT="13017" marB="0" anchor="ctr" anchorCtr="0"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sz="900" b="0" i="0">
                          <a:solidFill>
                            <a:srgbClr val="000000"/>
                          </a:solidFill>
                          <a:latin typeface="Times New Roman Regular" panose="02020603050405020304" charset="0"/>
                          <a:ea typeface="Calibri"/>
                          <a:cs typeface="Times New Roman Regular" panose="02020603050405020304" charset="0"/>
                        </a:rPr>
                        <a:t>AP1</a:t>
                      </a:r>
                      <a:endParaRPr sz="900" b="0" i="0">
                        <a:solidFill>
                          <a:srgbClr val="000000"/>
                        </a:solidFill>
                        <a:latin typeface="Times New Roman Regular" panose="02020603050405020304" charset="0"/>
                        <a:ea typeface="Calibri"/>
                        <a:cs typeface="Times New Roman Regular" panose="02020603050405020304" charset="0"/>
                      </a:endParaRPr>
                    </a:p>
                  </a:txBody>
                  <a:tcPr marL="13017" marR="13017" marT="13017" marB="0" anchor="ctr" anchorCtr="0"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sz="900" b="0" i="0">
                          <a:solidFill>
                            <a:srgbClr val="000000"/>
                          </a:solidFill>
                          <a:latin typeface="Times New Roman Regular" panose="02020603050405020304" charset="0"/>
                          <a:ea typeface="Calibri"/>
                          <a:cs typeface="Times New Roman Regular" panose="02020603050405020304" charset="0"/>
                        </a:rPr>
                        <a:t>-11.82804409</a:t>
                      </a:r>
                      <a:endParaRPr sz="900" b="0" i="0">
                        <a:solidFill>
                          <a:srgbClr val="000000"/>
                        </a:solidFill>
                        <a:latin typeface="Times New Roman Regular" panose="02020603050405020304" charset="0"/>
                        <a:ea typeface="Calibri"/>
                        <a:cs typeface="Times New Roman Regular" panose="02020603050405020304" charset="0"/>
                      </a:endParaRPr>
                    </a:p>
                  </a:txBody>
                  <a:tcPr marL="13017" marR="13017" marT="13017" marB="0" anchor="ctr" anchorCtr="0"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sz="900" b="0" i="0">
                          <a:solidFill>
                            <a:srgbClr val="000000"/>
                          </a:solidFill>
                          <a:latin typeface="Times New Roman Regular" panose="02020603050405020304" charset="0"/>
                          <a:ea typeface="Calibri"/>
                          <a:cs typeface="Times New Roman Regular" panose="02020603050405020304" charset="0"/>
                        </a:rPr>
                        <a:t>26.4067908</a:t>
                      </a:r>
                      <a:endParaRPr sz="900" b="0" i="0">
                        <a:solidFill>
                          <a:srgbClr val="000000"/>
                        </a:solidFill>
                        <a:latin typeface="Times New Roman Regular" panose="02020603050405020304" charset="0"/>
                        <a:ea typeface="Calibri"/>
                        <a:cs typeface="Times New Roman Regular" panose="02020603050405020304" charset="0"/>
                      </a:endParaRPr>
                    </a:p>
                  </a:txBody>
                  <a:tcPr marL="13017" marR="13017" marT="13017" marB="0" anchor="ctr" anchorCtr="0"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sz="900" b="0" i="0">
                          <a:solidFill>
                            <a:srgbClr val="000000"/>
                          </a:solidFill>
                          <a:latin typeface="Times New Roman Regular" panose="02020603050405020304" charset="0"/>
                          <a:ea typeface="Calibri"/>
                          <a:cs typeface="Times New Roman Regular" panose="02020603050405020304" charset="0"/>
                        </a:rPr>
                        <a:t>-12.42793578</a:t>
                      </a:r>
                      <a:endParaRPr sz="900" b="0" i="0">
                        <a:solidFill>
                          <a:srgbClr val="000000"/>
                        </a:solidFill>
                        <a:latin typeface="Times New Roman Regular" panose="02020603050405020304" charset="0"/>
                        <a:ea typeface="Calibri"/>
                        <a:cs typeface="Times New Roman Regular" panose="02020603050405020304" charset="0"/>
                      </a:endParaRPr>
                    </a:p>
                  </a:txBody>
                  <a:tcPr marL="13017" marR="13017" marT="13017" marB="0" anchor="ctr" anchorCtr="0"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sz="900" b="0" i="0">
                          <a:solidFill>
                            <a:srgbClr val="000000"/>
                          </a:solidFill>
                          <a:latin typeface="Times New Roman Regular" panose="02020603050405020304" charset="0"/>
                          <a:ea typeface="Calibri"/>
                          <a:cs typeface="Times New Roman Regular" panose="02020603050405020304" charset="0"/>
                        </a:rPr>
                        <a:t>7.831385597</a:t>
                      </a:r>
                      <a:endParaRPr sz="900" b="0" i="0">
                        <a:solidFill>
                          <a:srgbClr val="000000"/>
                        </a:solidFill>
                        <a:latin typeface="Times New Roman Regular" panose="02020603050405020304" charset="0"/>
                        <a:ea typeface="Calibri"/>
                        <a:cs typeface="Times New Roman Regular" panose="02020603050405020304" charset="0"/>
                      </a:endParaRPr>
                    </a:p>
                  </a:txBody>
                  <a:tcPr marL="13017" marR="13017" marT="13017" marB="0" anchor="ctr" anchorCtr="0">
                    <a:noFill/>
                  </a:tcPr>
                </a:tc>
              </a:tr>
              <a:tr h="236855">
                <a:tc vMerge="1">
                  <a:tcPr/>
                </a:tc>
                <a:tc>
                  <a:txBody>
                    <a:bodyPr/>
                    <a:p>
                      <a:pPr algn="ctr" fontAlgn="ctr"/>
                      <a:r>
                        <a:rPr sz="900" b="0" i="0">
                          <a:solidFill>
                            <a:srgbClr val="000000"/>
                          </a:solidFill>
                          <a:latin typeface="Times New Roman Regular" panose="02020603050405020304" charset="0"/>
                          <a:ea typeface="Calibri"/>
                          <a:cs typeface="Times New Roman Regular" panose="02020603050405020304" charset="0"/>
                        </a:rPr>
                        <a:t>AP2</a:t>
                      </a:r>
                      <a:endParaRPr sz="900" b="0" i="0">
                        <a:solidFill>
                          <a:srgbClr val="000000"/>
                        </a:solidFill>
                        <a:latin typeface="Times New Roman Regular" panose="02020603050405020304" charset="0"/>
                        <a:ea typeface="Calibri"/>
                        <a:cs typeface="Times New Roman Regular" panose="02020603050405020304" charset="0"/>
                      </a:endParaRPr>
                    </a:p>
                  </a:txBody>
                  <a:tcPr marL="13017" marR="13017" marT="13017" marB="0" anchor="ctr" anchorCtr="0"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sz="900" b="0" i="0">
                          <a:solidFill>
                            <a:srgbClr val="000000"/>
                          </a:solidFill>
                          <a:latin typeface="Times New Roman Regular" panose="02020603050405020304" charset="0"/>
                          <a:ea typeface="Calibri"/>
                          <a:cs typeface="Times New Roman Regular" panose="02020603050405020304" charset="0"/>
                        </a:rPr>
                        <a:t>-9.428111165</a:t>
                      </a:r>
                      <a:endParaRPr sz="900" b="0" i="0">
                        <a:solidFill>
                          <a:srgbClr val="000000"/>
                        </a:solidFill>
                        <a:latin typeface="Times New Roman Regular" panose="02020603050405020304" charset="0"/>
                        <a:ea typeface="Calibri"/>
                        <a:cs typeface="Times New Roman Regular" panose="02020603050405020304" charset="0"/>
                      </a:endParaRPr>
                    </a:p>
                  </a:txBody>
                  <a:tcPr marL="13017" marR="13017" marT="13017" marB="0" anchor="ctr" anchorCtr="0"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sz="900" b="0" i="0">
                          <a:solidFill>
                            <a:srgbClr val="000000"/>
                          </a:solidFill>
                          <a:latin typeface="Times New Roman Regular" panose="02020603050405020304" charset="0"/>
                          <a:ea typeface="Calibri"/>
                          <a:cs typeface="Times New Roman Regular" panose="02020603050405020304" charset="0"/>
                        </a:rPr>
                        <a:t>15.85714655</a:t>
                      </a:r>
                      <a:endParaRPr sz="900" b="0" i="0">
                        <a:solidFill>
                          <a:srgbClr val="000000"/>
                        </a:solidFill>
                        <a:latin typeface="Times New Roman Regular" panose="02020603050405020304" charset="0"/>
                        <a:ea typeface="Calibri"/>
                        <a:cs typeface="Times New Roman Regular" panose="02020603050405020304" charset="0"/>
                      </a:endParaRPr>
                    </a:p>
                  </a:txBody>
                  <a:tcPr marL="13017" marR="13017" marT="13017" marB="0" anchor="ctr" anchorCtr="0"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sz="900" b="0" i="0">
                          <a:solidFill>
                            <a:srgbClr val="000000"/>
                          </a:solidFill>
                          <a:latin typeface="Times New Roman Regular" panose="02020603050405020304" charset="0"/>
                          <a:ea typeface="Calibri"/>
                          <a:cs typeface="Times New Roman Regular" panose="02020603050405020304" charset="0"/>
                        </a:rPr>
                        <a:t>-3.07439494</a:t>
                      </a:r>
                      <a:endParaRPr sz="900" b="0" i="0">
                        <a:solidFill>
                          <a:srgbClr val="000000"/>
                        </a:solidFill>
                        <a:latin typeface="Times New Roman Regular" panose="02020603050405020304" charset="0"/>
                        <a:ea typeface="Calibri"/>
                        <a:cs typeface="Times New Roman Regular" panose="02020603050405020304" charset="0"/>
                      </a:endParaRPr>
                    </a:p>
                  </a:txBody>
                  <a:tcPr marL="13017" marR="13017" marT="13017" marB="0" anchor="ctr" anchorCtr="0"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sz="900" b="0" i="0">
                          <a:solidFill>
                            <a:srgbClr val="000000"/>
                          </a:solidFill>
                          <a:latin typeface="Times New Roman Regular" panose="02020603050405020304" charset="0"/>
                          <a:ea typeface="Calibri"/>
                          <a:cs typeface="Times New Roman Regular" panose="02020603050405020304" charset="0"/>
                        </a:rPr>
                        <a:t>18.37763331</a:t>
                      </a:r>
                      <a:endParaRPr sz="900" b="0" i="0">
                        <a:solidFill>
                          <a:srgbClr val="000000"/>
                        </a:solidFill>
                        <a:latin typeface="Times New Roman Regular" panose="02020603050405020304" charset="0"/>
                        <a:ea typeface="Calibri"/>
                        <a:cs typeface="Times New Roman Regular" panose="02020603050405020304" charset="0"/>
                      </a:endParaRPr>
                    </a:p>
                  </a:txBody>
                  <a:tcPr marL="13017" marR="13017" marT="13017" marB="0" anchor="ctr" anchorCtr="0">
                    <a:noFill/>
                  </a:tcPr>
                </a:tc>
              </a:tr>
              <a:tr h="236855">
                <a:tc vMerge="1">
                  <a:tcPr/>
                </a:tc>
                <a:tc>
                  <a:txBody>
                    <a:bodyPr/>
                    <a:p>
                      <a:pPr algn="ctr" fontAlgn="ctr"/>
                      <a:r>
                        <a:rPr sz="900" b="0" i="0">
                          <a:solidFill>
                            <a:srgbClr val="000000"/>
                          </a:solidFill>
                          <a:latin typeface="Times New Roman Regular" panose="02020603050405020304" charset="0"/>
                          <a:ea typeface="Calibri"/>
                          <a:cs typeface="Times New Roman Regular" panose="02020603050405020304" charset="0"/>
                        </a:rPr>
                        <a:t>AP3</a:t>
                      </a:r>
                      <a:endParaRPr sz="900" b="0" i="0">
                        <a:solidFill>
                          <a:srgbClr val="000000"/>
                        </a:solidFill>
                        <a:latin typeface="Times New Roman Regular" panose="02020603050405020304" charset="0"/>
                        <a:ea typeface="Calibri"/>
                        <a:cs typeface="Times New Roman Regular" panose="02020603050405020304" charset="0"/>
                      </a:endParaRPr>
                    </a:p>
                  </a:txBody>
                  <a:tcPr marL="13017" marR="13017" marT="13017" marB="0" anchor="ctr" anchorCtr="0"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sz="900" b="0" i="0">
                          <a:solidFill>
                            <a:srgbClr val="000000"/>
                          </a:solidFill>
                          <a:latin typeface="Times New Roman Regular" panose="02020603050405020304" charset="0"/>
                          <a:ea typeface="Calibri"/>
                          <a:cs typeface="Times New Roman Regular" panose="02020603050405020304" charset="0"/>
                        </a:rPr>
                        <a:t>-5.541312273</a:t>
                      </a:r>
                      <a:endParaRPr sz="900" b="0" i="0">
                        <a:solidFill>
                          <a:srgbClr val="000000"/>
                        </a:solidFill>
                        <a:latin typeface="Times New Roman Regular" panose="02020603050405020304" charset="0"/>
                        <a:ea typeface="Calibri"/>
                        <a:cs typeface="Times New Roman Regular" panose="02020603050405020304" charset="0"/>
                      </a:endParaRPr>
                    </a:p>
                  </a:txBody>
                  <a:tcPr marL="13017" marR="13017" marT="13017" marB="0" anchor="ctr" anchorCtr="0"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sz="900" b="0" i="0">
                          <a:solidFill>
                            <a:srgbClr val="000000"/>
                          </a:solidFill>
                          <a:latin typeface="Times New Roman Regular" panose="02020603050405020304" charset="0"/>
                          <a:ea typeface="Calibri"/>
                          <a:cs typeface="Times New Roman Regular" panose="02020603050405020304" charset="0"/>
                        </a:rPr>
                        <a:t>23.69471921</a:t>
                      </a:r>
                      <a:endParaRPr sz="900" b="0" i="0">
                        <a:solidFill>
                          <a:srgbClr val="000000"/>
                        </a:solidFill>
                        <a:latin typeface="Times New Roman Regular" panose="02020603050405020304" charset="0"/>
                        <a:ea typeface="Calibri"/>
                        <a:cs typeface="Times New Roman Regular" panose="02020603050405020304" charset="0"/>
                      </a:endParaRPr>
                    </a:p>
                  </a:txBody>
                  <a:tcPr marL="13017" marR="13017" marT="13017" marB="0" anchor="ctr" anchorCtr="0"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sz="900" b="0" i="0">
                          <a:solidFill>
                            <a:srgbClr val="000000"/>
                          </a:solidFill>
                          <a:latin typeface="Times New Roman Regular" panose="02020603050405020304" charset="0"/>
                          <a:ea typeface="Calibri"/>
                          <a:cs typeface="Times New Roman Regular" panose="02020603050405020304" charset="0"/>
                        </a:rPr>
                        <a:t>-3.398504146</a:t>
                      </a:r>
                      <a:endParaRPr sz="900" b="0" i="0">
                        <a:solidFill>
                          <a:srgbClr val="000000"/>
                        </a:solidFill>
                        <a:latin typeface="Times New Roman Regular" panose="02020603050405020304" charset="0"/>
                        <a:ea typeface="Calibri"/>
                        <a:cs typeface="Times New Roman Regular" panose="02020603050405020304" charset="0"/>
                      </a:endParaRPr>
                    </a:p>
                  </a:txBody>
                  <a:tcPr marL="13017" marR="13017" marT="13017" marB="0" anchor="ctr" anchorCtr="0"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sz="900" b="0" i="0">
                          <a:solidFill>
                            <a:srgbClr val="000000"/>
                          </a:solidFill>
                          <a:latin typeface="Times New Roman Regular" panose="02020603050405020304" charset="0"/>
                          <a:ea typeface="Calibri"/>
                          <a:cs typeface="Times New Roman Regular" panose="02020603050405020304" charset="0"/>
                        </a:rPr>
                        <a:t>14.78050808</a:t>
                      </a:r>
                      <a:endParaRPr sz="900" b="0" i="0">
                        <a:solidFill>
                          <a:srgbClr val="000000"/>
                        </a:solidFill>
                        <a:latin typeface="Times New Roman Regular" panose="02020603050405020304" charset="0"/>
                        <a:ea typeface="Calibri"/>
                        <a:cs typeface="Times New Roman Regular" panose="02020603050405020304" charset="0"/>
                      </a:endParaRPr>
                    </a:p>
                  </a:txBody>
                  <a:tcPr marL="13017" marR="13017" marT="13017" marB="0" anchor="ctr" anchorCtr="0">
                    <a:noFill/>
                  </a:tcPr>
                </a:tc>
              </a:tr>
              <a:tr h="236855">
                <a:tc vMerge="1">
                  <a:tcPr/>
                </a:tc>
                <a:tc>
                  <a:txBody>
                    <a:bodyPr/>
                    <a:p>
                      <a:pPr algn="ctr" fontAlgn="ctr"/>
                      <a:r>
                        <a:rPr sz="900" b="0" i="0">
                          <a:solidFill>
                            <a:srgbClr val="000000"/>
                          </a:solidFill>
                          <a:latin typeface="Times New Roman Regular" panose="02020603050405020304" charset="0"/>
                          <a:ea typeface="Calibri"/>
                          <a:cs typeface="Times New Roman Regular" panose="02020603050405020304" charset="0"/>
                        </a:rPr>
                        <a:t>AP4</a:t>
                      </a:r>
                      <a:endParaRPr sz="900" b="0" i="0">
                        <a:solidFill>
                          <a:srgbClr val="000000"/>
                        </a:solidFill>
                        <a:latin typeface="Times New Roman Regular" panose="02020603050405020304" charset="0"/>
                        <a:ea typeface="Calibri"/>
                        <a:cs typeface="Times New Roman Regular" panose="02020603050405020304" charset="0"/>
                      </a:endParaRPr>
                    </a:p>
                  </a:txBody>
                  <a:tcPr marL="13017" marR="13017" marT="13017" marB="0" anchor="ctr" anchorCtr="0"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sz="900" b="0" i="0">
                          <a:solidFill>
                            <a:srgbClr val="000000"/>
                          </a:solidFill>
                          <a:latin typeface="Times New Roman Regular" panose="02020603050405020304" charset="0"/>
                          <a:ea typeface="Calibri"/>
                          <a:cs typeface="Times New Roman Regular" panose="02020603050405020304" charset="0"/>
                        </a:rPr>
                        <a:t>5.406071168</a:t>
                      </a:r>
                      <a:endParaRPr sz="900" b="0" i="0">
                        <a:solidFill>
                          <a:srgbClr val="000000"/>
                        </a:solidFill>
                        <a:latin typeface="Times New Roman Regular" panose="02020603050405020304" charset="0"/>
                        <a:ea typeface="Calibri"/>
                        <a:cs typeface="Times New Roman Regular" panose="02020603050405020304" charset="0"/>
                      </a:endParaRPr>
                    </a:p>
                  </a:txBody>
                  <a:tcPr marL="13017" marR="13017" marT="13017" marB="0" anchor="ctr" anchorCtr="0"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sz="900" b="0" i="0">
                          <a:solidFill>
                            <a:srgbClr val="000000"/>
                          </a:solidFill>
                          <a:latin typeface="Times New Roman Regular" panose="02020603050405020304" charset="0"/>
                          <a:ea typeface="Calibri"/>
                          <a:cs typeface="Times New Roman Regular" panose="02020603050405020304" charset="0"/>
                        </a:rPr>
                        <a:t>10.93963516</a:t>
                      </a:r>
                      <a:endParaRPr sz="900" b="0" i="0">
                        <a:solidFill>
                          <a:srgbClr val="000000"/>
                        </a:solidFill>
                        <a:latin typeface="Times New Roman Regular" panose="02020603050405020304" charset="0"/>
                        <a:ea typeface="Calibri"/>
                        <a:cs typeface="Times New Roman Regular" panose="02020603050405020304" charset="0"/>
                      </a:endParaRPr>
                    </a:p>
                  </a:txBody>
                  <a:tcPr marL="13017" marR="13017" marT="13017" marB="0" anchor="ctr" anchorCtr="0"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sz="900" b="0" i="0">
                          <a:solidFill>
                            <a:srgbClr val="000000"/>
                          </a:solidFill>
                          <a:latin typeface="Times New Roman Regular" panose="02020603050405020304" charset="0"/>
                          <a:ea typeface="Calibri"/>
                          <a:cs typeface="Times New Roman Regular" panose="02020603050405020304" charset="0"/>
                        </a:rPr>
                        <a:t>-7.806305047</a:t>
                      </a:r>
                      <a:endParaRPr sz="900" b="0" i="0">
                        <a:solidFill>
                          <a:srgbClr val="000000"/>
                        </a:solidFill>
                        <a:latin typeface="Times New Roman Regular" panose="02020603050405020304" charset="0"/>
                        <a:ea typeface="Calibri"/>
                        <a:cs typeface="Times New Roman Regular" panose="02020603050405020304" charset="0"/>
                      </a:endParaRPr>
                    </a:p>
                  </a:txBody>
                  <a:tcPr marL="13017" marR="13017" marT="13017" marB="0" anchor="ctr" anchorCtr="0"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sz="900" b="0" i="0">
                          <a:solidFill>
                            <a:srgbClr val="000000"/>
                          </a:solidFill>
                          <a:latin typeface="Times New Roman Regular" panose="02020603050405020304" charset="0"/>
                          <a:ea typeface="Calibri"/>
                          <a:cs typeface="Times New Roman Regular" panose="02020603050405020304" charset="0"/>
                        </a:rPr>
                        <a:t>6.37271112</a:t>
                      </a:r>
                      <a:endParaRPr sz="900" b="0" i="0">
                        <a:solidFill>
                          <a:srgbClr val="000000"/>
                        </a:solidFill>
                        <a:latin typeface="Times New Roman Regular" panose="02020603050405020304" charset="0"/>
                        <a:ea typeface="Calibri"/>
                        <a:cs typeface="Times New Roman Regular" panose="02020603050405020304" charset="0"/>
                      </a:endParaRPr>
                    </a:p>
                  </a:txBody>
                  <a:tcPr marL="13017" marR="13017" marT="13017" marB="0" anchor="ctr" anchorCtr="0">
                    <a:noFill/>
                  </a:tcPr>
                </a:tc>
              </a:tr>
              <a:tr h="236855">
                <a:tc rowSpan="4">
                  <a:txBody>
                    <a:bodyPr/>
                    <a:p>
                      <a:pPr algn="ctr" fontAlgn="ctr"/>
                      <a:r>
                        <a:rPr sz="900" b="0" i="0">
                          <a:solidFill>
                            <a:srgbClr val="000000"/>
                          </a:solidFill>
                          <a:latin typeface="Times New Roman Regular" panose="02020603050405020304" charset="0"/>
                          <a:ea typeface="Calibri"/>
                          <a:cs typeface="Times New Roman Regular" panose="02020603050405020304" charset="0"/>
                        </a:rPr>
                        <a:t>made-data-test-3.mat</a:t>
                      </a:r>
                      <a:br>
                        <a:rPr sz="900" b="0" i="0">
                          <a:solidFill>
                            <a:srgbClr val="000000"/>
                          </a:solidFill>
                          <a:latin typeface="Times New Roman Regular" panose="02020603050405020304" charset="0"/>
                          <a:ea typeface="Calibri"/>
                          <a:cs typeface="Times New Roman Regular" panose="02020603050405020304" charset="0"/>
                        </a:rPr>
                      </a:br>
                      <a:endParaRPr sz="900" b="0" i="0">
                        <a:solidFill>
                          <a:srgbClr val="000000"/>
                        </a:solidFill>
                        <a:latin typeface="Times New Roman Regular" panose="02020603050405020304" charset="0"/>
                        <a:ea typeface="Calibri"/>
                        <a:cs typeface="Times New Roman Regular" panose="02020603050405020304" charset="0"/>
                      </a:endParaRPr>
                    </a:p>
                  </a:txBody>
                  <a:tcPr marL="13017" marR="13017" marT="13017" marB="0" anchor="ctr" anchorCtr="0"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sz="900" b="0" i="0">
                          <a:solidFill>
                            <a:srgbClr val="000000"/>
                          </a:solidFill>
                          <a:latin typeface="Times New Roman Regular" panose="02020603050405020304" charset="0"/>
                          <a:ea typeface="Calibri"/>
                          <a:cs typeface="Times New Roman Regular" panose="02020603050405020304" charset="0"/>
                        </a:rPr>
                        <a:t>AP1</a:t>
                      </a:r>
                      <a:endParaRPr sz="900" b="0" i="0">
                        <a:solidFill>
                          <a:srgbClr val="000000"/>
                        </a:solidFill>
                        <a:latin typeface="Times New Roman Regular" panose="02020603050405020304" charset="0"/>
                        <a:ea typeface="Calibri"/>
                        <a:cs typeface="Times New Roman Regular" panose="02020603050405020304" charset="0"/>
                      </a:endParaRPr>
                    </a:p>
                  </a:txBody>
                  <a:tcPr marL="13017" marR="13017" marT="13017" marB="0" anchor="ctr" anchorCtr="0"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sz="900" b="0" i="0">
                          <a:solidFill>
                            <a:srgbClr val="000000"/>
                          </a:solidFill>
                          <a:latin typeface="Times New Roman Regular" panose="02020603050405020304" charset="0"/>
                          <a:ea typeface="Calibri"/>
                          <a:cs typeface="Times New Roman Regular" panose="02020603050405020304" charset="0"/>
                        </a:rPr>
                        <a:t>-11.82804409</a:t>
                      </a:r>
                      <a:endParaRPr sz="900" b="0" i="0">
                        <a:solidFill>
                          <a:srgbClr val="000000"/>
                        </a:solidFill>
                        <a:latin typeface="Times New Roman Regular" panose="02020603050405020304" charset="0"/>
                        <a:ea typeface="Calibri"/>
                        <a:cs typeface="Times New Roman Regular" panose="02020603050405020304" charset="0"/>
                      </a:endParaRPr>
                    </a:p>
                  </a:txBody>
                  <a:tcPr marL="13017" marR="13017" marT="13017" marB="0" anchor="ctr" anchorCtr="0"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sz="900" b="0" i="0">
                          <a:solidFill>
                            <a:srgbClr val="000000"/>
                          </a:solidFill>
                          <a:latin typeface="Times New Roman Regular" panose="02020603050405020304" charset="0"/>
                          <a:ea typeface="Calibri"/>
                          <a:cs typeface="Times New Roman Regular" panose="02020603050405020304" charset="0"/>
                        </a:rPr>
                        <a:t>26.4067908</a:t>
                      </a:r>
                      <a:endParaRPr sz="900" b="0" i="0">
                        <a:solidFill>
                          <a:srgbClr val="000000"/>
                        </a:solidFill>
                        <a:latin typeface="Times New Roman Regular" panose="02020603050405020304" charset="0"/>
                        <a:ea typeface="Calibri"/>
                        <a:cs typeface="Times New Roman Regular" panose="02020603050405020304" charset="0"/>
                      </a:endParaRPr>
                    </a:p>
                  </a:txBody>
                  <a:tcPr marL="13017" marR="13017" marT="13017" marB="0" anchor="ctr" anchorCtr="0"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sz="900" b="0" i="0">
                          <a:solidFill>
                            <a:srgbClr val="000000"/>
                          </a:solidFill>
                          <a:latin typeface="Times New Roman Regular" panose="02020603050405020304" charset="0"/>
                          <a:ea typeface="Calibri"/>
                          <a:cs typeface="Times New Roman Regular" panose="02020603050405020304" charset="0"/>
                        </a:rPr>
                        <a:t>-12.42793578</a:t>
                      </a:r>
                      <a:endParaRPr sz="900" b="0" i="0">
                        <a:solidFill>
                          <a:srgbClr val="000000"/>
                        </a:solidFill>
                        <a:latin typeface="Times New Roman Regular" panose="02020603050405020304" charset="0"/>
                        <a:ea typeface="Calibri"/>
                        <a:cs typeface="Times New Roman Regular" panose="02020603050405020304" charset="0"/>
                      </a:endParaRPr>
                    </a:p>
                  </a:txBody>
                  <a:tcPr marL="13017" marR="13017" marT="13017" marB="0" anchor="ctr" anchorCtr="0"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sz="900" b="0" i="0">
                          <a:solidFill>
                            <a:srgbClr val="000000"/>
                          </a:solidFill>
                          <a:latin typeface="Times New Roman Regular" panose="02020603050405020304" charset="0"/>
                          <a:ea typeface="Calibri"/>
                          <a:cs typeface="Times New Roman Regular" panose="02020603050405020304" charset="0"/>
                        </a:rPr>
                        <a:t>7.831385597</a:t>
                      </a:r>
                      <a:endParaRPr sz="900" b="0" i="0">
                        <a:solidFill>
                          <a:srgbClr val="000000"/>
                        </a:solidFill>
                        <a:latin typeface="Times New Roman Regular" panose="02020603050405020304" charset="0"/>
                        <a:ea typeface="Calibri"/>
                        <a:cs typeface="Times New Roman Regular" panose="02020603050405020304" charset="0"/>
                      </a:endParaRPr>
                    </a:p>
                  </a:txBody>
                  <a:tcPr marL="13017" marR="13017" marT="13017" marB="0" anchor="ctr" anchorCtr="0">
                    <a:noFill/>
                  </a:tcPr>
                </a:tc>
              </a:tr>
              <a:tr h="236855">
                <a:tc vMerge="1"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sz="900" b="0" i="0">
                          <a:solidFill>
                            <a:srgbClr val="000000"/>
                          </a:solidFill>
                          <a:latin typeface="Times New Roman Regular" panose="02020603050405020304" charset="0"/>
                          <a:ea typeface="Calibri"/>
                          <a:cs typeface="Times New Roman Regular" panose="02020603050405020304" charset="0"/>
                        </a:rPr>
                        <a:t>AP2</a:t>
                      </a:r>
                      <a:endParaRPr sz="900" b="0" i="0">
                        <a:solidFill>
                          <a:srgbClr val="000000"/>
                        </a:solidFill>
                        <a:latin typeface="Times New Roman Regular" panose="02020603050405020304" charset="0"/>
                        <a:ea typeface="Calibri"/>
                        <a:cs typeface="Times New Roman Regular" panose="02020603050405020304" charset="0"/>
                      </a:endParaRPr>
                    </a:p>
                  </a:txBody>
                  <a:tcPr marL="13017" marR="13017" marT="13017" marB="0" anchor="ctr" anchorCtr="0"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sz="900" b="0" i="0">
                          <a:solidFill>
                            <a:srgbClr val="000000"/>
                          </a:solidFill>
                          <a:latin typeface="Times New Roman Regular" panose="02020603050405020304" charset="0"/>
                          <a:ea typeface="Calibri"/>
                          <a:cs typeface="Times New Roman Regular" panose="02020603050405020304" charset="0"/>
                        </a:rPr>
                        <a:t>-9.428111165</a:t>
                      </a:r>
                      <a:endParaRPr sz="900" b="0" i="0">
                        <a:solidFill>
                          <a:srgbClr val="000000"/>
                        </a:solidFill>
                        <a:latin typeface="Times New Roman Regular" panose="02020603050405020304" charset="0"/>
                        <a:ea typeface="Calibri"/>
                        <a:cs typeface="Times New Roman Regular" panose="02020603050405020304" charset="0"/>
                      </a:endParaRPr>
                    </a:p>
                  </a:txBody>
                  <a:tcPr marL="13017" marR="13017" marT="13017" marB="0" anchor="ctr" anchorCtr="0"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sz="900" b="0" i="0">
                          <a:solidFill>
                            <a:srgbClr val="000000"/>
                          </a:solidFill>
                          <a:latin typeface="Times New Roman Regular" panose="02020603050405020304" charset="0"/>
                          <a:ea typeface="Calibri"/>
                          <a:cs typeface="Times New Roman Regular" panose="02020603050405020304" charset="0"/>
                        </a:rPr>
                        <a:t>15.85714655</a:t>
                      </a:r>
                      <a:endParaRPr sz="900" b="0" i="0">
                        <a:solidFill>
                          <a:srgbClr val="000000"/>
                        </a:solidFill>
                        <a:latin typeface="Times New Roman Regular" panose="02020603050405020304" charset="0"/>
                        <a:ea typeface="Calibri"/>
                        <a:cs typeface="Times New Roman Regular" panose="02020603050405020304" charset="0"/>
                      </a:endParaRPr>
                    </a:p>
                  </a:txBody>
                  <a:tcPr marL="13017" marR="13017" marT="13017" marB="0" anchor="ctr" anchorCtr="0"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sz="900" b="0" i="0">
                          <a:solidFill>
                            <a:srgbClr val="000000"/>
                          </a:solidFill>
                          <a:latin typeface="Times New Roman Regular" panose="02020603050405020304" charset="0"/>
                          <a:ea typeface="Calibri"/>
                          <a:cs typeface="Times New Roman Regular" panose="02020603050405020304" charset="0"/>
                        </a:rPr>
                        <a:t>-3.07439494</a:t>
                      </a:r>
                      <a:endParaRPr sz="900" b="0" i="0">
                        <a:solidFill>
                          <a:srgbClr val="000000"/>
                        </a:solidFill>
                        <a:latin typeface="Times New Roman Regular" panose="02020603050405020304" charset="0"/>
                        <a:ea typeface="Calibri"/>
                        <a:cs typeface="Times New Roman Regular" panose="02020603050405020304" charset="0"/>
                      </a:endParaRPr>
                    </a:p>
                  </a:txBody>
                  <a:tcPr marL="13017" marR="13017" marT="13017" marB="0" anchor="ctr" anchorCtr="0"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sz="900" b="0" i="0">
                          <a:solidFill>
                            <a:srgbClr val="000000"/>
                          </a:solidFill>
                          <a:latin typeface="Times New Roman Regular" panose="02020603050405020304" charset="0"/>
                          <a:ea typeface="Calibri"/>
                          <a:cs typeface="Times New Roman Regular" panose="02020603050405020304" charset="0"/>
                        </a:rPr>
                        <a:t>18.37763331</a:t>
                      </a:r>
                      <a:endParaRPr sz="900" b="0" i="0">
                        <a:solidFill>
                          <a:srgbClr val="000000"/>
                        </a:solidFill>
                        <a:latin typeface="Times New Roman Regular" panose="02020603050405020304" charset="0"/>
                        <a:ea typeface="Calibri"/>
                        <a:cs typeface="Times New Roman Regular" panose="02020603050405020304" charset="0"/>
                      </a:endParaRPr>
                    </a:p>
                  </a:txBody>
                  <a:tcPr marL="13017" marR="13017" marT="13017" marB="0" anchor="ctr" anchorCtr="0">
                    <a:noFill/>
                  </a:tcPr>
                </a:tc>
              </a:tr>
              <a:tr h="236855">
                <a:tc vMerge="1"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sz="900" b="0" i="0">
                          <a:solidFill>
                            <a:srgbClr val="000000"/>
                          </a:solidFill>
                          <a:latin typeface="Times New Roman Regular" panose="02020603050405020304" charset="0"/>
                          <a:ea typeface="Calibri"/>
                          <a:cs typeface="Times New Roman Regular" panose="02020603050405020304" charset="0"/>
                        </a:rPr>
                        <a:t>AP3</a:t>
                      </a:r>
                      <a:endParaRPr sz="900" b="0" i="0">
                        <a:solidFill>
                          <a:srgbClr val="000000"/>
                        </a:solidFill>
                        <a:latin typeface="Times New Roman Regular" panose="02020603050405020304" charset="0"/>
                        <a:ea typeface="Calibri"/>
                        <a:cs typeface="Times New Roman Regular" panose="02020603050405020304" charset="0"/>
                      </a:endParaRPr>
                    </a:p>
                  </a:txBody>
                  <a:tcPr marL="13017" marR="13017" marT="13017" marB="0" anchor="ctr" anchorCtr="0"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sz="900" b="0" i="0">
                          <a:solidFill>
                            <a:srgbClr val="000000"/>
                          </a:solidFill>
                          <a:latin typeface="Times New Roman Regular" panose="02020603050405020304" charset="0"/>
                          <a:ea typeface="Calibri"/>
                          <a:cs typeface="Times New Roman Regular" panose="02020603050405020304" charset="0"/>
                        </a:rPr>
                        <a:t>-5.541312273</a:t>
                      </a:r>
                      <a:endParaRPr sz="900" b="0" i="0">
                        <a:solidFill>
                          <a:srgbClr val="000000"/>
                        </a:solidFill>
                        <a:latin typeface="Times New Roman Regular" panose="02020603050405020304" charset="0"/>
                        <a:ea typeface="Calibri"/>
                        <a:cs typeface="Times New Roman Regular" panose="02020603050405020304" charset="0"/>
                      </a:endParaRPr>
                    </a:p>
                  </a:txBody>
                  <a:tcPr marL="13017" marR="13017" marT="13017" marB="0" anchor="ctr" anchorCtr="0"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sz="900" b="0" i="0">
                          <a:solidFill>
                            <a:srgbClr val="000000"/>
                          </a:solidFill>
                          <a:latin typeface="Times New Roman Regular" panose="02020603050405020304" charset="0"/>
                          <a:ea typeface="Calibri"/>
                          <a:cs typeface="Times New Roman Regular" panose="02020603050405020304" charset="0"/>
                        </a:rPr>
                        <a:t>23.69471921</a:t>
                      </a:r>
                      <a:endParaRPr sz="900" b="0" i="0">
                        <a:solidFill>
                          <a:srgbClr val="000000"/>
                        </a:solidFill>
                        <a:latin typeface="Times New Roman Regular" panose="02020603050405020304" charset="0"/>
                        <a:ea typeface="Calibri"/>
                        <a:cs typeface="Times New Roman Regular" panose="02020603050405020304" charset="0"/>
                      </a:endParaRPr>
                    </a:p>
                  </a:txBody>
                  <a:tcPr marL="13017" marR="13017" marT="13017" marB="0" anchor="ctr" anchorCtr="0"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sz="900" b="0" i="0">
                          <a:solidFill>
                            <a:srgbClr val="000000"/>
                          </a:solidFill>
                          <a:latin typeface="Times New Roman Regular" panose="02020603050405020304" charset="0"/>
                          <a:ea typeface="Calibri"/>
                          <a:cs typeface="Times New Roman Regular" panose="02020603050405020304" charset="0"/>
                        </a:rPr>
                        <a:t>-3.398504146</a:t>
                      </a:r>
                      <a:endParaRPr sz="900" b="0" i="0">
                        <a:solidFill>
                          <a:srgbClr val="000000"/>
                        </a:solidFill>
                        <a:latin typeface="Times New Roman Regular" panose="02020603050405020304" charset="0"/>
                        <a:ea typeface="Calibri"/>
                        <a:cs typeface="Times New Roman Regular" panose="02020603050405020304" charset="0"/>
                      </a:endParaRPr>
                    </a:p>
                  </a:txBody>
                  <a:tcPr marL="13017" marR="13017" marT="13017" marB="0" anchor="ctr" anchorCtr="0"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sz="900" b="0" i="0">
                          <a:solidFill>
                            <a:srgbClr val="000000"/>
                          </a:solidFill>
                          <a:latin typeface="Times New Roman Regular" panose="02020603050405020304" charset="0"/>
                          <a:ea typeface="Calibri"/>
                          <a:cs typeface="Times New Roman Regular" panose="02020603050405020304" charset="0"/>
                        </a:rPr>
                        <a:t>14.78050808</a:t>
                      </a:r>
                      <a:endParaRPr sz="900" b="0" i="0">
                        <a:solidFill>
                          <a:srgbClr val="000000"/>
                        </a:solidFill>
                        <a:latin typeface="Times New Roman Regular" panose="02020603050405020304" charset="0"/>
                        <a:ea typeface="Calibri"/>
                        <a:cs typeface="Times New Roman Regular" panose="02020603050405020304" charset="0"/>
                      </a:endParaRPr>
                    </a:p>
                  </a:txBody>
                  <a:tcPr marL="13017" marR="13017" marT="13017" marB="0" anchor="ctr" anchorCtr="0">
                    <a:noFill/>
                  </a:tcPr>
                </a:tc>
              </a:tr>
              <a:tr h="236855">
                <a:tc vMerge="1"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sz="900" b="0" i="0">
                          <a:solidFill>
                            <a:srgbClr val="000000"/>
                          </a:solidFill>
                          <a:latin typeface="Times New Roman Regular" panose="02020603050405020304" charset="0"/>
                          <a:ea typeface="Calibri"/>
                          <a:cs typeface="Times New Roman Regular" panose="02020603050405020304" charset="0"/>
                        </a:rPr>
                        <a:t>AP4</a:t>
                      </a:r>
                      <a:endParaRPr sz="900" b="0" i="0">
                        <a:solidFill>
                          <a:srgbClr val="000000"/>
                        </a:solidFill>
                        <a:latin typeface="Times New Roman Regular" panose="02020603050405020304" charset="0"/>
                        <a:ea typeface="Calibri"/>
                        <a:cs typeface="Times New Roman Regular" panose="02020603050405020304" charset="0"/>
                      </a:endParaRPr>
                    </a:p>
                  </a:txBody>
                  <a:tcPr marL="13017" marR="13017" marT="13017" marB="0" anchor="ctr" anchorCtr="0"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sz="900" b="0" i="0">
                          <a:solidFill>
                            <a:srgbClr val="000000"/>
                          </a:solidFill>
                          <a:latin typeface="Times New Roman Regular" panose="02020603050405020304" charset="0"/>
                          <a:ea typeface="Calibri"/>
                          <a:cs typeface="Times New Roman Regular" panose="02020603050405020304" charset="0"/>
                        </a:rPr>
                        <a:t>5.406071168</a:t>
                      </a:r>
                      <a:endParaRPr sz="900" b="0" i="0">
                        <a:solidFill>
                          <a:srgbClr val="000000"/>
                        </a:solidFill>
                        <a:latin typeface="Times New Roman Regular" panose="02020603050405020304" charset="0"/>
                        <a:ea typeface="Calibri"/>
                        <a:cs typeface="Times New Roman Regular" panose="02020603050405020304" charset="0"/>
                      </a:endParaRPr>
                    </a:p>
                  </a:txBody>
                  <a:tcPr marL="13017" marR="13017" marT="13017" marB="0" anchor="ctr" anchorCtr="0"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sz="900" b="0" i="0">
                          <a:solidFill>
                            <a:srgbClr val="000000"/>
                          </a:solidFill>
                          <a:latin typeface="Times New Roman Regular" panose="02020603050405020304" charset="0"/>
                          <a:ea typeface="Calibri"/>
                          <a:cs typeface="Times New Roman Regular" panose="02020603050405020304" charset="0"/>
                        </a:rPr>
                        <a:t>10.93963516</a:t>
                      </a:r>
                      <a:endParaRPr sz="900" b="0" i="0">
                        <a:solidFill>
                          <a:srgbClr val="000000"/>
                        </a:solidFill>
                        <a:latin typeface="Times New Roman Regular" panose="02020603050405020304" charset="0"/>
                        <a:ea typeface="Calibri"/>
                        <a:cs typeface="Times New Roman Regular" panose="02020603050405020304" charset="0"/>
                      </a:endParaRPr>
                    </a:p>
                  </a:txBody>
                  <a:tcPr marL="13017" marR="13017" marT="13017" marB="0" anchor="ctr" anchorCtr="0"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sz="900" b="0" i="0">
                          <a:solidFill>
                            <a:srgbClr val="000000"/>
                          </a:solidFill>
                          <a:latin typeface="Times New Roman Regular" panose="02020603050405020304" charset="0"/>
                          <a:ea typeface="Calibri"/>
                          <a:cs typeface="Times New Roman Regular" panose="02020603050405020304" charset="0"/>
                        </a:rPr>
                        <a:t>-7.806305047</a:t>
                      </a:r>
                      <a:endParaRPr sz="900" b="0" i="0">
                        <a:solidFill>
                          <a:srgbClr val="000000"/>
                        </a:solidFill>
                        <a:latin typeface="Times New Roman Regular" panose="02020603050405020304" charset="0"/>
                        <a:ea typeface="Calibri"/>
                        <a:cs typeface="Times New Roman Regular" panose="02020603050405020304" charset="0"/>
                      </a:endParaRPr>
                    </a:p>
                  </a:txBody>
                  <a:tcPr marL="13017" marR="13017" marT="13017" marB="0" anchor="ctr" anchorCtr="0"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sz="900" b="0" i="0">
                          <a:solidFill>
                            <a:srgbClr val="000000"/>
                          </a:solidFill>
                          <a:latin typeface="Times New Roman Regular" panose="02020603050405020304" charset="0"/>
                          <a:ea typeface="Calibri"/>
                          <a:cs typeface="Times New Roman Regular" panose="02020603050405020304" charset="0"/>
                        </a:rPr>
                        <a:t>6.37271112</a:t>
                      </a:r>
                      <a:endParaRPr sz="900" b="0" i="0">
                        <a:solidFill>
                          <a:srgbClr val="000000"/>
                        </a:solidFill>
                        <a:latin typeface="Times New Roman Regular" panose="02020603050405020304" charset="0"/>
                        <a:ea typeface="Calibri"/>
                        <a:cs typeface="Times New Roman Regular" panose="02020603050405020304" charset="0"/>
                      </a:endParaRPr>
                    </a:p>
                  </a:txBody>
                  <a:tcPr marL="13017" marR="13017" marT="13017" marB="0" anchor="ctr" anchorCtr="0">
                    <a:noFill/>
                  </a:tcPr>
                </a:tc>
              </a:tr>
              <a:tr h="236855">
                <a:tc rowSpan="4">
                  <a:txBody>
                    <a:bodyPr/>
                    <a:p>
                      <a:pPr algn="ctr" fontAlgn="ctr"/>
                      <a:r>
                        <a:rPr sz="900" b="0" i="0">
                          <a:solidFill>
                            <a:srgbClr val="000000"/>
                          </a:solidFill>
                          <a:latin typeface="Times New Roman Regular" panose="02020603050405020304" charset="0"/>
                          <a:ea typeface="Calibri"/>
                          <a:cs typeface="Times New Roman Regular" panose="02020603050405020304" charset="0"/>
                        </a:rPr>
                        <a:t>AVG</a:t>
                      </a:r>
                      <a:endParaRPr sz="900" b="0" i="0">
                        <a:solidFill>
                          <a:srgbClr val="000000"/>
                        </a:solidFill>
                        <a:latin typeface="Times New Roman Regular" panose="02020603050405020304" charset="0"/>
                        <a:ea typeface="Calibri"/>
                        <a:cs typeface="Times New Roman Regular" panose="02020603050405020304" charset="0"/>
                      </a:endParaRPr>
                    </a:p>
                  </a:txBody>
                  <a:tcPr marL="13017" marR="13017" marT="13017" marB="0" anchor="ctr" anchorCtr="0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sz="900" b="0" i="0">
                          <a:solidFill>
                            <a:srgbClr val="000000"/>
                          </a:solidFill>
                          <a:latin typeface="Times New Roman Regular" panose="02020603050405020304" charset="0"/>
                          <a:ea typeface="Calibri"/>
                          <a:cs typeface="Times New Roman Regular" panose="02020603050405020304" charset="0"/>
                        </a:rPr>
                        <a:t>AP1</a:t>
                      </a:r>
                      <a:endParaRPr sz="900" b="0" i="0">
                        <a:solidFill>
                          <a:srgbClr val="000000"/>
                        </a:solidFill>
                        <a:latin typeface="Times New Roman Regular" panose="02020603050405020304" charset="0"/>
                        <a:ea typeface="Calibri"/>
                        <a:cs typeface="Times New Roman Regular" panose="02020603050405020304" charset="0"/>
                      </a:endParaRPr>
                    </a:p>
                  </a:txBody>
                  <a:tcPr marL="13017" marR="13017" marT="13017" marB="0" anchor="ctr" anchorCtr="0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sz="900" b="0" i="0">
                          <a:solidFill>
                            <a:srgbClr val="000000"/>
                          </a:solidFill>
                          <a:latin typeface="Times New Roman Regular" panose="02020603050405020304" charset="0"/>
                          <a:ea typeface="Calibri"/>
                          <a:cs typeface="Times New Roman Regular" panose="02020603050405020304" charset="0"/>
                        </a:rPr>
                        <a:t>-9.672270097</a:t>
                      </a:r>
                      <a:endParaRPr sz="900" b="0" i="0">
                        <a:solidFill>
                          <a:srgbClr val="000000"/>
                        </a:solidFill>
                        <a:latin typeface="Times New Roman Regular" panose="02020603050405020304" charset="0"/>
                        <a:ea typeface="Calibri"/>
                        <a:cs typeface="Times New Roman Regular" panose="02020603050405020304" charset="0"/>
                      </a:endParaRPr>
                    </a:p>
                  </a:txBody>
                  <a:tcPr marL="13017" marR="13017" marT="13017" marB="0" anchor="ctr" anchorCtr="0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sz="900" b="0" i="0">
                          <a:solidFill>
                            <a:srgbClr val="000000"/>
                          </a:solidFill>
                          <a:latin typeface="Times New Roman Regular" panose="02020603050405020304" charset="0"/>
                          <a:ea typeface="Calibri"/>
                          <a:cs typeface="Times New Roman Regular" panose="02020603050405020304" charset="0"/>
                        </a:rPr>
                        <a:t>26.39739701</a:t>
                      </a:r>
                      <a:endParaRPr sz="900" b="0" i="0">
                        <a:solidFill>
                          <a:srgbClr val="000000"/>
                        </a:solidFill>
                        <a:latin typeface="Times New Roman Regular" panose="02020603050405020304" charset="0"/>
                        <a:ea typeface="Calibri"/>
                        <a:cs typeface="Times New Roman Regular" panose="02020603050405020304" charset="0"/>
                      </a:endParaRPr>
                    </a:p>
                  </a:txBody>
                  <a:tcPr marL="13017" marR="13017" marT="13017" marB="0" anchor="ctr" anchorCtr="0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sz="900" b="0" i="0">
                          <a:solidFill>
                            <a:srgbClr val="000000"/>
                          </a:solidFill>
                          <a:latin typeface="Times New Roman Regular" panose="02020603050405020304" charset="0"/>
                          <a:ea typeface="Calibri"/>
                          <a:cs typeface="Times New Roman Regular" panose="02020603050405020304" charset="0"/>
                        </a:rPr>
                        <a:t>-12.53894154</a:t>
                      </a:r>
                      <a:endParaRPr sz="900" b="0" i="0">
                        <a:solidFill>
                          <a:srgbClr val="000000"/>
                        </a:solidFill>
                        <a:latin typeface="Times New Roman Regular" panose="02020603050405020304" charset="0"/>
                        <a:ea typeface="Calibri"/>
                        <a:cs typeface="Times New Roman Regular" panose="02020603050405020304" charset="0"/>
                      </a:endParaRPr>
                    </a:p>
                  </a:txBody>
                  <a:tcPr marL="13017" marR="13017" marT="13017" marB="0" anchor="ctr" anchorCtr="0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sz="900" b="0" i="0">
                          <a:solidFill>
                            <a:srgbClr val="000000"/>
                          </a:solidFill>
                          <a:latin typeface="Times New Roman Regular" panose="02020603050405020304" charset="0"/>
                          <a:ea typeface="Calibri"/>
                          <a:cs typeface="Times New Roman Regular" panose="02020603050405020304" charset="0"/>
                        </a:rPr>
                        <a:t>7.723046834</a:t>
                      </a:r>
                      <a:endParaRPr sz="900" b="0" i="0">
                        <a:solidFill>
                          <a:srgbClr val="000000"/>
                        </a:solidFill>
                        <a:latin typeface="Times New Roman Regular" panose="02020603050405020304" charset="0"/>
                        <a:ea typeface="Calibri"/>
                        <a:cs typeface="Times New Roman Regular" panose="02020603050405020304" charset="0"/>
                      </a:endParaRPr>
                    </a:p>
                  </a:txBody>
                  <a:tcPr marL="13017" marR="13017" marT="13017" marB="0" anchor="ctr" anchorCtr="0">
                    <a:solidFill>
                      <a:schemeClr val="accent3"/>
                    </a:solidFill>
                  </a:tcPr>
                </a:tc>
              </a:tr>
              <a:tr h="236855">
                <a:tc vMerge="1">
                  <a:tcPr/>
                </a:tc>
                <a:tc>
                  <a:txBody>
                    <a:bodyPr/>
                    <a:p>
                      <a:pPr algn="ctr" fontAlgn="ctr"/>
                      <a:r>
                        <a:rPr sz="900" b="0" i="0">
                          <a:solidFill>
                            <a:srgbClr val="000000"/>
                          </a:solidFill>
                          <a:latin typeface="Times New Roman Regular" panose="02020603050405020304" charset="0"/>
                          <a:ea typeface="Calibri"/>
                          <a:cs typeface="Times New Roman Regular" panose="02020603050405020304" charset="0"/>
                        </a:rPr>
                        <a:t>AP2</a:t>
                      </a:r>
                      <a:endParaRPr sz="900" b="0" i="0">
                        <a:solidFill>
                          <a:srgbClr val="000000"/>
                        </a:solidFill>
                        <a:latin typeface="Times New Roman Regular" panose="02020603050405020304" charset="0"/>
                        <a:ea typeface="Calibri"/>
                        <a:cs typeface="Times New Roman Regular" panose="02020603050405020304" charset="0"/>
                      </a:endParaRPr>
                    </a:p>
                  </a:txBody>
                  <a:tcPr marL="13017" marR="13017" marT="13017" marB="0" anchor="ctr" anchorCtr="0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sz="900" b="0" i="0">
                          <a:solidFill>
                            <a:srgbClr val="000000"/>
                          </a:solidFill>
                          <a:latin typeface="Times New Roman Regular" panose="02020603050405020304" charset="0"/>
                          <a:ea typeface="Calibri"/>
                          <a:cs typeface="Times New Roman Regular" panose="02020603050405020304" charset="0"/>
                        </a:rPr>
                        <a:t>-9.509497476</a:t>
                      </a:r>
                      <a:endParaRPr sz="900" b="0" i="0">
                        <a:solidFill>
                          <a:srgbClr val="000000"/>
                        </a:solidFill>
                        <a:latin typeface="Times New Roman Regular" panose="02020603050405020304" charset="0"/>
                        <a:ea typeface="Calibri"/>
                        <a:cs typeface="Times New Roman Regular" panose="02020603050405020304" charset="0"/>
                      </a:endParaRPr>
                    </a:p>
                  </a:txBody>
                  <a:tcPr marL="13017" marR="13017" marT="13017" marB="0" anchor="ctr" anchorCtr="0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sz="900" b="0" i="0">
                          <a:solidFill>
                            <a:srgbClr val="000000"/>
                          </a:solidFill>
                          <a:latin typeface="Times New Roman Regular" panose="02020603050405020304" charset="0"/>
                          <a:ea typeface="Calibri"/>
                          <a:cs typeface="Times New Roman Regular" panose="02020603050405020304" charset="0"/>
                        </a:rPr>
                        <a:t>16.12044123</a:t>
                      </a:r>
                      <a:endParaRPr sz="900" b="0" i="0">
                        <a:solidFill>
                          <a:srgbClr val="000000"/>
                        </a:solidFill>
                        <a:latin typeface="Times New Roman Regular" panose="02020603050405020304" charset="0"/>
                        <a:ea typeface="Calibri"/>
                        <a:cs typeface="Times New Roman Regular" panose="02020603050405020304" charset="0"/>
                      </a:endParaRPr>
                    </a:p>
                  </a:txBody>
                  <a:tcPr marL="13017" marR="13017" marT="13017" marB="0" anchor="ctr" anchorCtr="0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sz="900" b="0" i="0">
                          <a:solidFill>
                            <a:srgbClr val="000000"/>
                          </a:solidFill>
                          <a:latin typeface="Times New Roman Regular" panose="02020603050405020304" charset="0"/>
                          <a:ea typeface="Calibri"/>
                          <a:cs typeface="Times New Roman Regular" panose="02020603050405020304" charset="0"/>
                        </a:rPr>
                        <a:t>-3.012476145</a:t>
                      </a:r>
                      <a:endParaRPr sz="900" b="0" i="0">
                        <a:solidFill>
                          <a:srgbClr val="000000"/>
                        </a:solidFill>
                        <a:latin typeface="Times New Roman Regular" panose="02020603050405020304" charset="0"/>
                        <a:ea typeface="Calibri"/>
                        <a:cs typeface="Times New Roman Regular" panose="02020603050405020304" charset="0"/>
                      </a:endParaRPr>
                    </a:p>
                  </a:txBody>
                  <a:tcPr marL="13017" marR="13017" marT="13017" marB="0" anchor="ctr" anchorCtr="0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sz="900" b="0" i="0">
                          <a:solidFill>
                            <a:srgbClr val="000000"/>
                          </a:solidFill>
                          <a:latin typeface="Times New Roman Regular" panose="02020603050405020304" charset="0"/>
                          <a:ea typeface="Calibri"/>
                          <a:cs typeface="Times New Roman Regular" panose="02020603050405020304" charset="0"/>
                        </a:rPr>
                        <a:t>18.37086243</a:t>
                      </a:r>
                      <a:endParaRPr sz="900" b="0" i="0">
                        <a:solidFill>
                          <a:srgbClr val="000000"/>
                        </a:solidFill>
                        <a:latin typeface="Times New Roman Regular" panose="02020603050405020304" charset="0"/>
                        <a:ea typeface="Calibri"/>
                        <a:cs typeface="Times New Roman Regular" panose="02020603050405020304" charset="0"/>
                      </a:endParaRPr>
                    </a:p>
                  </a:txBody>
                  <a:tcPr marL="13017" marR="13017" marT="13017" marB="0" anchor="ctr" anchorCtr="0">
                    <a:solidFill>
                      <a:schemeClr val="accent3"/>
                    </a:solidFill>
                  </a:tcPr>
                </a:tc>
              </a:tr>
              <a:tr h="236855">
                <a:tc vMerge="1">
                  <a:tcPr/>
                </a:tc>
                <a:tc>
                  <a:txBody>
                    <a:bodyPr/>
                    <a:p>
                      <a:pPr algn="ctr" fontAlgn="ctr"/>
                      <a:r>
                        <a:rPr sz="900" b="0" i="0">
                          <a:solidFill>
                            <a:srgbClr val="000000"/>
                          </a:solidFill>
                          <a:latin typeface="Times New Roman Regular" panose="02020603050405020304" charset="0"/>
                          <a:ea typeface="Calibri"/>
                          <a:cs typeface="Times New Roman Regular" panose="02020603050405020304" charset="0"/>
                        </a:rPr>
                        <a:t>AP3</a:t>
                      </a:r>
                      <a:endParaRPr sz="900" b="0" i="0">
                        <a:solidFill>
                          <a:srgbClr val="000000"/>
                        </a:solidFill>
                        <a:latin typeface="Times New Roman Regular" panose="02020603050405020304" charset="0"/>
                        <a:ea typeface="Calibri"/>
                        <a:cs typeface="Times New Roman Regular" panose="02020603050405020304" charset="0"/>
                      </a:endParaRPr>
                    </a:p>
                  </a:txBody>
                  <a:tcPr marL="13017" marR="13017" marT="13017" marB="0" anchor="ctr" anchorCtr="0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sz="900" b="0" i="0">
                          <a:solidFill>
                            <a:srgbClr val="000000"/>
                          </a:solidFill>
                          <a:latin typeface="Times New Roman Regular" panose="02020603050405020304" charset="0"/>
                          <a:ea typeface="Calibri"/>
                          <a:cs typeface="Times New Roman Regular" panose="02020603050405020304" charset="0"/>
                        </a:rPr>
                        <a:t>-5.90259508</a:t>
                      </a:r>
                      <a:endParaRPr sz="900" b="0" i="0">
                        <a:solidFill>
                          <a:srgbClr val="000000"/>
                        </a:solidFill>
                        <a:latin typeface="Times New Roman Regular" panose="02020603050405020304" charset="0"/>
                        <a:ea typeface="Calibri"/>
                        <a:cs typeface="Times New Roman Regular" panose="02020603050405020304" charset="0"/>
                      </a:endParaRPr>
                    </a:p>
                  </a:txBody>
                  <a:tcPr marL="13017" marR="13017" marT="13017" marB="0" anchor="ctr" anchorCtr="0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sz="900" b="0" i="0">
                          <a:solidFill>
                            <a:srgbClr val="000000"/>
                          </a:solidFill>
                          <a:latin typeface="Times New Roman Regular" panose="02020603050405020304" charset="0"/>
                          <a:ea typeface="Calibri"/>
                          <a:cs typeface="Times New Roman Regular" panose="02020603050405020304" charset="0"/>
                        </a:rPr>
                        <a:t>23.61333533</a:t>
                      </a:r>
                      <a:endParaRPr sz="900" b="0" i="0">
                        <a:solidFill>
                          <a:srgbClr val="000000"/>
                        </a:solidFill>
                        <a:latin typeface="Times New Roman Regular" panose="02020603050405020304" charset="0"/>
                        <a:ea typeface="Calibri"/>
                        <a:cs typeface="Times New Roman Regular" panose="02020603050405020304" charset="0"/>
                      </a:endParaRPr>
                    </a:p>
                  </a:txBody>
                  <a:tcPr marL="13017" marR="13017" marT="13017" marB="0" anchor="ctr" anchorCtr="0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sz="900" b="0" i="0">
                          <a:solidFill>
                            <a:srgbClr val="000000"/>
                          </a:solidFill>
                          <a:latin typeface="Times New Roman Regular" panose="02020603050405020304" charset="0"/>
                          <a:ea typeface="Calibri"/>
                          <a:cs typeface="Times New Roman Regular" panose="02020603050405020304" charset="0"/>
                        </a:rPr>
                        <a:t>-3.33069126</a:t>
                      </a:r>
                      <a:endParaRPr sz="900" b="0" i="0">
                        <a:solidFill>
                          <a:srgbClr val="000000"/>
                        </a:solidFill>
                        <a:latin typeface="Times New Roman Regular" panose="02020603050405020304" charset="0"/>
                        <a:ea typeface="Calibri"/>
                        <a:cs typeface="Times New Roman Regular" panose="02020603050405020304" charset="0"/>
                      </a:endParaRPr>
                    </a:p>
                  </a:txBody>
                  <a:tcPr marL="13017" marR="13017" marT="13017" marB="0" anchor="ctr" anchorCtr="0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sz="900" b="0" i="0">
                          <a:solidFill>
                            <a:srgbClr val="000000"/>
                          </a:solidFill>
                          <a:latin typeface="Times New Roman Regular" panose="02020603050405020304" charset="0"/>
                          <a:ea typeface="Calibri"/>
                          <a:cs typeface="Times New Roman Regular" panose="02020603050405020304" charset="0"/>
                        </a:rPr>
                        <a:t>15.35779032</a:t>
                      </a:r>
                      <a:endParaRPr sz="900" b="0" i="0">
                        <a:solidFill>
                          <a:srgbClr val="000000"/>
                        </a:solidFill>
                        <a:latin typeface="Times New Roman Regular" panose="02020603050405020304" charset="0"/>
                        <a:ea typeface="Calibri"/>
                        <a:cs typeface="Times New Roman Regular" panose="02020603050405020304" charset="0"/>
                      </a:endParaRPr>
                    </a:p>
                  </a:txBody>
                  <a:tcPr marL="13017" marR="13017" marT="13017" marB="0" anchor="ctr" anchorCtr="0">
                    <a:solidFill>
                      <a:schemeClr val="accent3"/>
                    </a:solidFill>
                  </a:tcPr>
                </a:tc>
              </a:tr>
              <a:tr h="236855">
                <a:tc vMerge="1">
                  <a:tcPr/>
                </a:tc>
                <a:tc>
                  <a:txBody>
                    <a:bodyPr/>
                    <a:p>
                      <a:pPr algn="ctr" fontAlgn="ctr"/>
                      <a:r>
                        <a:rPr sz="900" b="0" i="0">
                          <a:solidFill>
                            <a:srgbClr val="000000"/>
                          </a:solidFill>
                          <a:latin typeface="Times New Roman Regular" panose="02020603050405020304" charset="0"/>
                          <a:ea typeface="Calibri"/>
                          <a:cs typeface="Times New Roman Regular" panose="02020603050405020304" charset="0"/>
                        </a:rPr>
                        <a:t>AP4</a:t>
                      </a:r>
                      <a:endParaRPr sz="900" b="0" i="0">
                        <a:solidFill>
                          <a:srgbClr val="000000"/>
                        </a:solidFill>
                        <a:latin typeface="Times New Roman Regular" panose="02020603050405020304" charset="0"/>
                        <a:ea typeface="Calibri"/>
                        <a:cs typeface="Times New Roman Regular" panose="02020603050405020304" charset="0"/>
                      </a:endParaRPr>
                    </a:p>
                  </a:txBody>
                  <a:tcPr marL="13017" marR="13017" marT="13017" marB="0" anchor="ctr" anchorCtr="0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sz="900" b="0" i="0">
                          <a:solidFill>
                            <a:srgbClr val="000000"/>
                          </a:solidFill>
                          <a:latin typeface="Times New Roman Regular" panose="02020603050405020304" charset="0"/>
                          <a:ea typeface="Calibri"/>
                          <a:cs typeface="Times New Roman Regular" panose="02020603050405020304" charset="0"/>
                        </a:rPr>
                        <a:t>5.41966875</a:t>
                      </a:r>
                      <a:endParaRPr sz="900" b="0" i="0">
                        <a:solidFill>
                          <a:srgbClr val="000000"/>
                        </a:solidFill>
                        <a:latin typeface="Times New Roman Regular" panose="02020603050405020304" charset="0"/>
                        <a:ea typeface="Calibri"/>
                        <a:cs typeface="Times New Roman Regular" panose="02020603050405020304" charset="0"/>
                      </a:endParaRPr>
                    </a:p>
                  </a:txBody>
                  <a:tcPr marL="13017" marR="13017" marT="13017" marB="0" anchor="ctr" anchorCtr="0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sz="900" b="0" i="0">
                          <a:solidFill>
                            <a:srgbClr val="000000"/>
                          </a:solidFill>
                          <a:latin typeface="Times New Roman Regular" panose="02020603050405020304" charset="0"/>
                          <a:ea typeface="Calibri"/>
                          <a:cs typeface="Times New Roman Regular" panose="02020603050405020304" charset="0"/>
                        </a:rPr>
                        <a:t>11.16461756</a:t>
                      </a:r>
                      <a:endParaRPr sz="900" b="0" i="0">
                        <a:solidFill>
                          <a:srgbClr val="000000"/>
                        </a:solidFill>
                        <a:latin typeface="Times New Roman Regular" panose="02020603050405020304" charset="0"/>
                        <a:ea typeface="Calibri"/>
                        <a:cs typeface="Times New Roman Regular" panose="02020603050405020304" charset="0"/>
                      </a:endParaRPr>
                    </a:p>
                  </a:txBody>
                  <a:tcPr marL="13017" marR="13017" marT="13017" marB="0" anchor="ctr" anchorCtr="0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sz="900" b="0" i="0">
                          <a:solidFill>
                            <a:srgbClr val="000000"/>
                          </a:solidFill>
                          <a:latin typeface="Times New Roman Regular" panose="02020603050405020304" charset="0"/>
                          <a:ea typeface="Calibri"/>
                          <a:cs typeface="Times New Roman Regular" panose="02020603050405020304" charset="0"/>
                        </a:rPr>
                        <a:t>-7.862136221</a:t>
                      </a:r>
                      <a:endParaRPr sz="900" b="0" i="0">
                        <a:solidFill>
                          <a:srgbClr val="000000"/>
                        </a:solidFill>
                        <a:latin typeface="Times New Roman Regular" panose="02020603050405020304" charset="0"/>
                        <a:ea typeface="Calibri"/>
                        <a:cs typeface="Times New Roman Regular" panose="02020603050405020304" charset="0"/>
                      </a:endParaRPr>
                    </a:p>
                  </a:txBody>
                  <a:tcPr marL="13017" marR="13017" marT="13017" marB="0" anchor="ctr" anchorCtr="0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sz="900" b="0" i="0">
                          <a:solidFill>
                            <a:srgbClr val="000000"/>
                          </a:solidFill>
                          <a:latin typeface="Times New Roman Regular" panose="02020603050405020304" charset="0"/>
                          <a:ea typeface="Calibri"/>
                          <a:cs typeface="Times New Roman Regular" panose="02020603050405020304" charset="0"/>
                        </a:rPr>
                        <a:t>6.384696296</a:t>
                      </a:r>
                      <a:endParaRPr sz="900" b="0" i="0">
                        <a:solidFill>
                          <a:srgbClr val="000000"/>
                        </a:solidFill>
                        <a:latin typeface="Times New Roman Regular" panose="02020603050405020304" charset="0"/>
                        <a:ea typeface="Calibri"/>
                        <a:cs typeface="Times New Roman Regular" panose="02020603050405020304" charset="0"/>
                      </a:endParaRPr>
                    </a:p>
                  </a:txBody>
                  <a:tcPr marL="13017" marR="13017" marT="13017" marB="0" anchor="ctr" anchorCtr="0">
                    <a:solidFill>
                      <a:schemeClr val="accent3"/>
                    </a:solidFill>
                  </a:tcPr>
                </a:tc>
              </a:tr>
            </a:tbl>
          </a:graphicData>
        </a:graphic>
      </p:graphicFrame>
      <p:pic>
        <p:nvPicPr>
          <p:cNvPr id="5" name="Picture 4" descr="Screenshot 2025-06-02 at 23.26.0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810" y="2089785"/>
            <a:ext cx="3808095" cy="232029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4695" y="405231"/>
            <a:ext cx="11441391" cy="840400"/>
          </a:xfrm>
        </p:spPr>
        <p:txBody>
          <a:bodyPr>
            <a:noAutofit/>
          </a:bodyPr>
          <a:p>
            <a:pPr algn="l" fontAlgn="auto"/>
            <a:r>
              <a:rPr lang="en-US" sz="2400">
                <a:ea typeface="Apple LiSung" charset="-120"/>
                <a:cs typeface="+mn-lt"/>
                <a:sym typeface="+mn-ea"/>
              </a:rPr>
              <a:t>Result</a:t>
            </a:r>
            <a:endParaRPr lang="en-US" sz="2400">
              <a:ea typeface="Apple LiSung" charset="-120"/>
              <a:cs typeface="+mn-lt"/>
              <a:sym typeface="+mn-ea"/>
            </a:endParaRPr>
          </a:p>
        </p:txBody>
      </p:sp>
      <p:pic>
        <p:nvPicPr>
          <p:cNvPr id="3" name="Picture 2" descr="Screenshot 2025-06-03 at 01.00.1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8910" y="1619885"/>
            <a:ext cx="3808095" cy="3029585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516890" y="5071745"/>
            <a:ext cx="386842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1400">
                <a:ea typeface="Apple LiSung" charset="-120"/>
                <a:cs typeface="+mn-lt"/>
                <a:sym typeface="+mn-ea"/>
              </a:rPr>
              <a:t>made-data-test-1.mat</a:t>
            </a:r>
            <a:endParaRPr lang="en-US" sz="1400">
              <a:ea typeface="Apple LiSung" charset="-120"/>
              <a:cs typeface="+mn-lt"/>
              <a:sym typeface="+mn-ea"/>
            </a:endParaRPr>
          </a:p>
        </p:txBody>
      </p:sp>
      <p:pic>
        <p:nvPicPr>
          <p:cNvPr id="4" name="Picture 3" descr="Screenshot 2025-06-03 at 01.49.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5765" y="1637030"/>
            <a:ext cx="3786505" cy="3029585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4566920" y="4974590"/>
            <a:ext cx="386842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1400">
                <a:ea typeface="Apple LiSung" charset="-120"/>
                <a:cs typeface="+mn-lt"/>
                <a:sym typeface="+mn-ea"/>
              </a:rPr>
              <a:t>made-data-test-2.mat</a:t>
            </a:r>
            <a:endParaRPr lang="en-US" sz="1400">
              <a:ea typeface="Apple LiSung" charset="-120"/>
              <a:cs typeface="+mn-lt"/>
              <a:sym typeface="+mn-ea"/>
            </a:endParaRPr>
          </a:p>
        </p:txBody>
      </p:sp>
      <p:pic>
        <p:nvPicPr>
          <p:cNvPr id="7" name="Picture 6" descr="Screenshot 2025-06-03 at 02.33.4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8640" y="1637030"/>
            <a:ext cx="3823335" cy="3028950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8562340" y="4974590"/>
            <a:ext cx="386842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1400">
                <a:ea typeface="Apple LiSung" charset="-120"/>
                <a:cs typeface="+mn-lt"/>
                <a:sym typeface="+mn-ea"/>
              </a:rPr>
              <a:t>made-data-test-3.mat</a:t>
            </a:r>
            <a:endParaRPr lang="en-US" sz="1400">
              <a:ea typeface="Apple LiSung" charset="-120"/>
              <a:cs typeface="+mn-lt"/>
              <a:sym typeface="+mn-ea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TABLE_ENDDRAG_ORIGIN_RECT" val="387*287"/>
  <p:tag name="TABLE_ENDDRAG_RECT" val="66*162*387*287"/>
</p:tagLst>
</file>

<file path=ppt/tags/tag2.xml><?xml version="1.0" encoding="utf-8"?>
<p:tagLst xmlns:p="http://schemas.openxmlformats.org/presentationml/2006/main">
  <p:tag name="TABLE_ENDDRAG_ORIGIN_RECT" val="387*287"/>
  <p:tag name="TABLE_ENDDRAG_RECT" val="66*162*387*287"/>
</p:tagLst>
</file>

<file path=ppt/tags/tag3.xml><?xml version="1.0" encoding="utf-8"?>
<p:tagLst xmlns:p="http://schemas.openxmlformats.org/presentationml/2006/main">
  <p:tag name="commondata" val="eyJoZGlkIjoiMjZiYzkwZmQ2OGQxNmQwMzU3ZDkxZmJmODNmYWJkZmIifQ=="/>
</p:tagLst>
</file>

<file path=ppt/theme/theme1.xml><?xml version="1.0" encoding="utf-8"?>
<a:theme xmlns:a="http://schemas.openxmlformats.org/drawingml/2006/main" name="POLI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5753</Words>
  <Application>WPS Writer</Application>
  <PresentationFormat>Widescreen</PresentationFormat>
  <Paragraphs>555</Paragraphs>
  <Slides>21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20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42" baseType="lpstr">
      <vt:lpstr>Arial</vt:lpstr>
      <vt:lpstr>宋体</vt:lpstr>
      <vt:lpstr>Wingdings</vt:lpstr>
      <vt:lpstr>Arial</vt:lpstr>
      <vt:lpstr>Calibri</vt:lpstr>
      <vt:lpstr>Helvetica Neue</vt:lpstr>
      <vt:lpstr>Times New Roman Regular</vt:lpstr>
      <vt:lpstr>Times New Roman Bold</vt:lpstr>
      <vt:lpstr>Apple LiSung</vt:lpstr>
      <vt:lpstr>苹方-简</vt:lpstr>
      <vt:lpstr>Calibri</vt:lpstr>
      <vt:lpstr>微软雅黑</vt:lpstr>
      <vt:lpstr>汉仪旗黑</vt:lpstr>
      <vt:lpstr>宋体</vt:lpstr>
      <vt:lpstr>Arial Unicode MS</vt:lpstr>
      <vt:lpstr>BatangChe</vt:lpstr>
      <vt:lpstr>Apple SD Gothic Neo</vt:lpstr>
      <vt:lpstr>DejaVuMathTeXGyre</vt:lpstr>
      <vt:lpstr>宋体-简</vt:lpstr>
      <vt:lpstr>汉仪书宋二KW</vt:lpstr>
      <vt:lpstr>POLI</vt:lpstr>
      <vt:lpstr>PowerPoint 演示文稿</vt:lpstr>
      <vt:lpstr>Sample a set of angles 𝜃 i∼𝑝 (𝜃｜y)  according to the posterior distribution</vt:lpstr>
      <vt:lpstr>von Mises Distribution</vt:lpstr>
      <vt:lpstr>How to sample from the posterior - Monte Carlo methods(MCMC)</vt:lpstr>
      <vt:lpstr>How to sample from the posterior - Metropolis-Hastings(MH) algorithm</vt:lpstr>
      <vt:lpstr>How to sample from the posterior - Metropolis-Hastings(MH) algorithm</vt:lpstr>
      <vt:lpstr>Result(Gaussian Distribution~(0, (MaxDegree - MinDegree)/6))</vt:lpstr>
      <vt:lpstr>Parameter selection for  Gaussian distribution</vt:lpstr>
      <vt:lpstr>Result</vt:lpstr>
      <vt:lpstr>Parameter selection for distribution</vt:lpstr>
      <vt:lpstr>Result</vt:lpstr>
      <vt:lpstr>Distribution parameters of azimuth and elevation - made-data-test-1</vt:lpstr>
      <vt:lpstr>Distribution parameters of azimuth and elevation - made-data-test-2</vt:lpstr>
      <vt:lpstr>Distribution parameters of azimuth and elevation - made-data-test-3</vt:lpstr>
      <vt:lpstr>Distribution parameters of azimuth and elevation - made-data-test-1 - VM per AP</vt:lpstr>
      <vt:lpstr>Distribution parameters of azimuth and elevation - made-data-test-2 - VM per AP</vt:lpstr>
      <vt:lpstr>Distribution parameters of azimuth and elevation - made-data-test-3 - VM per AP</vt:lpstr>
      <vt:lpstr>von Mises–Fisher (VMF) Distribution</vt:lpstr>
      <vt:lpstr>Distribution parameters of azimuth and elevation - VMF per AP</vt:lpstr>
      <vt:lpstr>Distribution parameters of azimuth and elevation - VMF per AP</vt:lpstr>
      <vt:lpstr>PowerPoint 演示文稿</vt:lpstr>
    </vt:vector>
  </TitlesOfParts>
  <Company>Area Servizi ICT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Alessandro Colleoni</dc:creator>
  <cp:lastModifiedBy>MISSchildless</cp:lastModifiedBy>
  <cp:revision>637</cp:revision>
  <dcterms:created xsi:type="dcterms:W3CDTF">2025-06-10T00:13:04Z</dcterms:created>
  <dcterms:modified xsi:type="dcterms:W3CDTF">2025-06-10T00:13:04Z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0x010100A85B21F3832B664EACBD0ACF22D8D2CF</vt:lpwstr>
  </property>
  <property fmtid="{D5CDD505-2E9C-101B-9397-08002B2CF9AE}" pid="3" name="ICV">
    <vt:lpwstr>FBEBCC11D253C686D6772367F06E23A5_42</vt:lpwstr>
  </property>
  <property fmtid="{D5CDD505-2E9C-101B-9397-08002B2CF9AE}" pid="4" name="KSOProductBuildVer">
    <vt:lpwstr>1033-6.12.1.8902</vt:lpwstr>
  </property>
</Properties>
</file>